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256" r:id="rId3"/>
    <p:sldId id="257" r:id="rId5"/>
    <p:sldId id="260" r:id="rId6"/>
    <p:sldId id="287" r:id="rId7"/>
    <p:sldId id="375" r:id="rId8"/>
    <p:sldId id="376" r:id="rId9"/>
    <p:sldId id="377" r:id="rId10"/>
    <p:sldId id="378" r:id="rId11"/>
    <p:sldId id="379" r:id="rId12"/>
    <p:sldId id="380" r:id="rId13"/>
    <p:sldId id="381" r:id="rId14"/>
    <p:sldId id="382" r:id="rId15"/>
    <p:sldId id="383" r:id="rId16"/>
    <p:sldId id="384" r:id="rId17"/>
    <p:sldId id="386" r:id="rId18"/>
    <p:sldId id="385" r:id="rId19"/>
    <p:sldId id="387" r:id="rId20"/>
    <p:sldId id="388" r:id="rId21"/>
    <p:sldId id="389" r:id="rId22"/>
    <p:sldId id="424" r:id="rId23"/>
    <p:sldId id="425" r:id="rId24"/>
    <p:sldId id="426" r:id="rId25"/>
    <p:sldId id="427" r:id="rId26"/>
    <p:sldId id="428" r:id="rId27"/>
    <p:sldId id="429" r:id="rId28"/>
    <p:sldId id="430" r:id="rId29"/>
    <p:sldId id="431" r:id="rId30"/>
    <p:sldId id="432" r:id="rId31"/>
    <p:sldId id="433" r:id="rId32"/>
    <p:sldId id="434" r:id="rId33"/>
    <p:sldId id="436" r:id="rId34"/>
    <p:sldId id="435" r:id="rId35"/>
    <p:sldId id="437" r:id="rId36"/>
    <p:sldId id="438" r:id="rId37"/>
    <p:sldId id="439" r:id="rId38"/>
    <p:sldId id="447" r:id="rId39"/>
    <p:sldId id="440" r:id="rId40"/>
    <p:sldId id="441" r:id="rId41"/>
    <p:sldId id="442" r:id="rId42"/>
    <p:sldId id="443" r:id="rId43"/>
    <p:sldId id="444" r:id="rId44"/>
    <p:sldId id="282" r:id="rId45"/>
  </p:sldIdLst>
  <p:sldSz cx="12192000" cy="6858000"/>
  <p:notesSz cx="6858000" cy="12192000"/>
  <p:custDataLst>
    <p:tags r:id="rId49"/>
  </p:custDataLst>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AAF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35" autoAdjust="0"/>
    <p:restoredTop sz="94610"/>
  </p:normalViewPr>
  <p:slideViewPr>
    <p:cSldViewPr snapToGrid="0" snapToObjects="1" showGuides="1">
      <p:cViewPr>
        <p:scale>
          <a:sx n="80" d="100"/>
          <a:sy n="80" d="100"/>
        </p:scale>
        <p:origin x="-18" y="360"/>
      </p:cViewPr>
      <p:guideLst>
        <p:guide orient="horz" pos="218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9" Type="http://schemas.openxmlformats.org/officeDocument/2006/relationships/tags" Target="tags/tag4.xml"/><Relationship Id="rId48" Type="http://schemas.openxmlformats.org/officeDocument/2006/relationships/tableStyles" Target="tableStyles.xml"/><Relationship Id="rId47" Type="http://schemas.openxmlformats.org/officeDocument/2006/relationships/viewProps" Target="viewProps.xml"/><Relationship Id="rId46" Type="http://schemas.openxmlformats.org/officeDocument/2006/relationships/presProps" Target="presProps.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openxmlformats.org/officeDocument/2006/relationships/image" Target="../media/image8.png"/><Relationship Id="rId4" Type="http://schemas.openxmlformats.org/officeDocument/2006/relationships/slide" Target="../slides/slide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stretch>
            <a:fillRect/>
          </a:stretch>
        </p:blipFill>
        <p:spPr>
          <a:xfrm>
            <a:off x="861695" y="847725"/>
            <a:ext cx="969010" cy="491490"/>
          </a:xfrm>
          <a:prstGeom prst="rect">
            <a:avLst/>
          </a:prstGeom>
        </p:spPr>
      </p:pic>
      <p:pic>
        <p:nvPicPr>
          <p:cNvPr id="7" name="图片 6" descr="背景.png"/>
          <p:cNvPicPr>
            <a:picLocks noChangeAspect="1"/>
          </p:cNvPicPr>
          <p:nvPr userDrawn="1"/>
        </p:nvPicPr>
        <p:blipFill>
          <a:blip r:embed="rId3"/>
          <a:stretch>
            <a:fillRect/>
          </a:stretch>
        </p:blipFill>
        <p:spPr>
          <a:xfrm>
            <a:off x="0" y="0"/>
            <a:ext cx="12192000" cy="6858000"/>
          </a:xfrm>
          <a:prstGeom prst="rect">
            <a:avLst/>
          </a:prstGeom>
        </p:spPr>
      </p:pic>
      <p:sp>
        <p:nvSpPr>
          <p:cNvPr id="8" name="MasterShapeName?linknodeid="/>
          <p:cNvSpPr/>
          <p:nvPr userDrawn="1"/>
        </p:nvSpPr>
        <p:spPr>
          <a:xfrm>
            <a:off x="850392" y="3858768"/>
            <a:ext cx="3794760" cy="640080"/>
          </a:xfrm>
          <a:prstGeom prst="rect">
            <a:avLst/>
          </a:prstGeom>
          <a:noFill/>
        </p:spPr>
        <p:txBody>
          <a:bodyPr wrap="square" lIns="0" tIns="0" rIns="0" bIns="0" rtlCol="0" anchor="ctr"/>
          <a:p>
            <a:pPr algn="ctr"/>
            <a:r>
              <a:rPr lang="en-US" sz="36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高考第一轮复习</a:t>
            </a:r>
            <a:endParaRPr lang="en-US" sz="36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rId4" action="ppaction://hlinksldjump"/>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微软雅黑" panose="020B0503020204020204" pitchFamily="34" charset="-122"/>
                <a:ea typeface="微软雅黑" panose="020B0503020204020204" pitchFamily="34" charset="-122"/>
                <a:cs typeface="微软雅黑" panose="020B0503020204020204" pitchFamily="34" charset="-120"/>
              </a:rPr>
              <a:t>目录</a:t>
            </a:r>
            <a:endParaRPr lang="en-US" sz="2000" dirty="0"/>
          </a:p>
        </p:txBody>
      </p:sp>
      <p:pic>
        <p:nvPicPr>
          <p:cNvPr id="5" name="MasterShapeName?linknodeid=" descr="preencoded.png"/>
          <p:cNvPicPr>
            <a:picLocks noChangeAspect="1"/>
          </p:cNvPicPr>
          <p:nvPr/>
        </p:nvPicPr>
        <p:blipFill>
          <a:blip r:embed="rId5"/>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Arial" panose="020B0604020202020204" pitchFamily="34" charset="0"/>
                <a:ea typeface="Arial" panose="020B0604020202020204" pitchFamily="34" charset="-122"/>
                <a:cs typeface="Arial" panose="020B0604020202020204" pitchFamily="34" charset="-120"/>
              </a:rPr>
            </a:fld>
            <a:endParaRPr lang="en-US" sz="20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2.jpeg"/><Relationship Id="rId1" Type="http://schemas.openxmlformats.org/officeDocument/2006/relationships/tags" Target="../tags/tag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3.jpeg"/><Relationship Id="rId1" Type="http://schemas.openxmlformats.org/officeDocument/2006/relationships/tags" Target="../tags/tag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946150"/>
            <a:ext cx="11423650" cy="5153660"/>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“好!”他伸手从挎包里掏出两根绳子,“噗”的一声扔在我面前,然后两手往竹子后面一背,厉声说:“把我绑起来!”</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a:t>
            </a: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2"/>
              </a:rPr>
              <a:t>   “该不是叫伤口疼得他神经错乱了吧?”我想,本想不干,无奈已经有言在先了,我一面绑,一面问:“这是干啥?你疯啦?”他没搭我的腔,只是一个劲叫着:“绑紧点,绑紧点!”等我们把他两手绑好,他又把那条伤腿伸开,蹬住了另一棵竹子:“把这也绑住!”我们也照办了。</a:t>
            </a:r>
            <a:endParaRPr lang="en-US" sz="240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2"/>
              </a:rPr>
              <a:t>    看看我们都弄妥了,他咬咬牙说:“来,使劲挤它!”</a:t>
            </a:r>
            <a:endParaRPr lang="en-US" sz="240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2"/>
              </a:rPr>
              <a:t>    直到这时,我才明白他的意思,我叫过小林,轻轻地打开了他伤口上的布带子。伤口,像个发得过了火的开花馒头,又红又肿,没有器械,没有麻药,硬是把脓血从伤口里挤出来,这痛苦……</a:t>
            </a:r>
            <a:endParaRPr lang="en-US" sz="2400">
              <a:solidFill>
                <a:srgbClr val="000000"/>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052830"/>
            <a:ext cx="11423650" cy="5046980"/>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2"/>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“快,快下手哇!”他在催我。</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“我,我干不来!”我痛苦地说。</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你答应过我嘛,黄兴和同志!”他哀求似的说,“你总不能瞪着眼看我受罪呀,是不是?俗话说‘疮口出了脓,比不长还受用’,帮我挤挤就好了。好了,那不给队上减少了个累赘?又可以多帮你干点工作。”对我说完软的,又对小林来硬的:“林大富同志,‘三大纪律’头一条就是服从命令,我命令你,挤!”</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我横了横心:“干!”便让小林抱住他的腿,我两手握着伤口按下去。随着手劲,我觉得手底下他的肌肉猛地哆嗦了一下。我问:“老胡,怎么样?”</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“没关系,你,你别管我!”</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20420"/>
            <a:ext cx="11423650" cy="5279390"/>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我继续用力挤着伤口,这会儿我真想看看他是不是吃得消,却又不敢看。为了分散他的注意,减少些痛苦,我故意把话岔开来:“老胡,你看今天敌人还会不会再跟上来?”</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“说……说不上……”他低声回答。他把“上”字说成了“桑”,听得出话是从牙缝里挤出来的。</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“再追上来怎么办呢?”我又问。</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“嗯……”他猛地抖了一下,那两株竹子也跟着索索地抖一阵。</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“要是真来了,咱就再干他一下,好不好?”</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“嗯……”他又是一阵猛抖。</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一连两次问话没有回答,我心慌了,扭头向他望了望,只见他两手紧紧抠住地面,那被痛苦扭歪了的脸上,汗水顺着那浓黑的眉毛和鬓角,一串串地流着。</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999490"/>
            <a:ext cx="11423650" cy="5100320"/>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我费了好大的劲才压下想住手的打算,火辣辣地喊了声小林:“快,快去化杯盐水来!”</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蓦地,竹子剧烈地颤动了一下,两片硬硬的小碎骨片跳到了我的手上,然后滑过指缝掉落到脚下的草丛里。我停住了手。这才觉得自己的脊背一阵发冷,原来衣服不知什么时候已经被汗水湿透了。</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我俩把他的伤口用盐水洗净,包扎好了,然后解开绳子,扶他在草地上平躺下来。他紧闭着眼,像睡着了似的。我掠把野草擦着手,坐到他的身边,小林正在掰着他的手指,他手里紧握着一把潮湿的泥土。</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太阳已经出来了。阳光淡淡地洒在他的脸上。他无力地睁开了眼,深深地吸了口气,说:“老黄,痛——啊!”</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785495"/>
            <a:ext cx="11423650" cy="5618480"/>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汗珠映着阳光,晶亮晶亮的。我觉得自己的眼睛仿佛被这晶亮的反光刺得发痛,一滴咸咸的东西滚下来,流到了嘴角上。</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algn="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(有删改)</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文本二:</a:t>
            </a:r>
            <a:endPar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algn="ctr" latinLnBrk="1">
              <a:lnSpc>
                <a:spcPts val="4320"/>
              </a:lnSpc>
            </a:pPr>
            <a:r>
              <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长征:前所未闻的故事</a:t>
            </a:r>
            <a:r>
              <a:rPr lang="en-US" sz="2400" b="1" dirty="0">
                <a:solidFill>
                  <a:srgbClr val="000000"/>
                </a:solidFill>
                <a:latin typeface="华文仿宋" panose="02010600040101010101" charset="-122"/>
                <a:ea typeface="华文仿宋" panose="02010600040101010101" charset="-122"/>
                <a:cs typeface="华文仿宋" panose="02010600040101010101" charset="-122"/>
              </a:rPr>
              <a:t>(节选)</a:t>
            </a:r>
            <a:endParaRPr lang="en-US" sz="2400" b="1" dirty="0">
              <a:solidFill>
                <a:srgbClr val="000000"/>
              </a:solidFill>
              <a:latin typeface="华文仿宋" panose="02010600040101010101" charset="-122"/>
              <a:ea typeface="华文仿宋" panose="02010600040101010101" charset="-122"/>
              <a:cs typeface="华文仿宋" panose="02010600040101010101" charset="-122"/>
            </a:endParaRPr>
          </a:p>
          <a:p>
            <a:pPr algn="ctr" latinLnBrk="1">
              <a:lnSpc>
                <a:spcPts val="4320"/>
              </a:lnSpc>
            </a:pPr>
            <a:r>
              <a:rPr lang="en-US" sz="2400" dirty="0">
                <a:solidFill>
                  <a:srgbClr val="000000"/>
                </a:solidFill>
                <a:latin typeface="华文仿宋" panose="02010600040101010101" charset="-122"/>
                <a:ea typeface="华文仿宋" panose="02010600040101010101" charset="-122"/>
                <a:cs typeface="华文仿宋" panose="02010600040101010101" charset="-122"/>
              </a:rPr>
              <a:t>[美]哈里森·索尔兹伯里</a:t>
            </a:r>
            <a:endParaRPr lang="en-US" sz="2400" dirty="0">
              <a:solidFill>
                <a:srgbClr val="000000"/>
              </a:solidFill>
              <a:latin typeface="华文仿宋" panose="02010600040101010101" charset="-122"/>
              <a:ea typeface="华文仿宋" panose="02010600040101010101" charset="-122"/>
              <a:cs typeface="华文仿宋" panose="02010600040101010101" charset="-122"/>
            </a:endParaRPr>
          </a:p>
          <a:p>
            <a:pPr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陈毅的伤口始终愈合不了,到了1935年6月,他已不能行走。游击队缺医少药,只有四种成药:八公丹、万金油、人丹和济公水。陈毅把万金油涂在伤口上,再换上新纱布。不久,伤口情况有所好转。</a:t>
            </a:r>
            <a:r>
              <a:rPr lang="en-US" sz="2400" baseline="30000" dirty="0">
                <a:solidFill>
                  <a:srgbClr val="000000"/>
                </a:solidFill>
                <a:latin typeface="楷体" panose="02010609060101010101" pitchFamily="34" charset="-122"/>
                <a:ea typeface="楷体" panose="02010609060101010101" pitchFamily="34" charset="-122"/>
                <a:cs typeface="楷体" panose="02010609060101010101" pitchFamily="34" charset="-122"/>
              </a:rPr>
              <a:t>①</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夏天,陈毅还能一瘸一拐地走路,可是到了9月,伤口变得疼痛难忍,腿也肿了起来,</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66140"/>
            <a:ext cx="11423650" cy="5233670"/>
          </a:xfrm>
          <a:prstGeom prst="rect">
            <a:avLst/>
          </a:prstGeom>
          <a:noFill/>
        </p:spPr>
        <p:txBody>
          <a:bodyPr wrap="square" lIns="0" tIns="0" rIns="0" bIns="0" rtlCol="0" anchor="t"/>
          <a:lstStyle/>
          <a:p>
            <a:pPr latinLnBrk="1">
              <a:lnSpc>
                <a:spcPct val="140000"/>
              </a:lnSpc>
            </a:pPr>
            <a:r>
              <a:rPr lang="zh-CN" alt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为</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了去南雄开会,他不得不拄着拐棍,脚步蹒跚地翻山越岭。这时他决定彻底治疗一下他的</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腿伤。他叫警卫员把他伤口中的脓挤出去。警卫员看到陈毅痛得脸色发白,急忙停下手来。陈毅命令他继续挤,警卫员说他下不了手。陈毅已经痛得浑身发抖,“好吧,”他说,“用绳子把我捆起来,这样我就不会发抖了。”警卫员把陈毅的腿捆在树上又继续挤,直到把脓挤净并挤出了一片碎骨头才停下。然后,用盐水冲洗了伤口,用涂过万金油的干净布包扎好。陈毅痛得像得了舞蹈病似的浑身发抖,但不久就恢复了自制力,笑着说:“这回它不会再反攻了。”的确如此,伤口彻底愈合了,再也没有发 作。</a:t>
            </a:r>
            <a:r>
              <a:rPr lang="en-US" sz="2400" baseline="30000" dirty="0">
                <a:solidFill>
                  <a:srgbClr val="000000"/>
                </a:solidFill>
                <a:latin typeface="楷体" panose="02010609060101010101" pitchFamily="34" charset="-122"/>
                <a:ea typeface="楷体" panose="02010609060101010101" pitchFamily="34" charset="-122"/>
                <a:cs typeface="楷体" panose="02010609060101010101" pitchFamily="34" charset="-122"/>
              </a:rPr>
              <a:t>②</a:t>
            </a:r>
            <a:endParaRPr lang="en-US" sz="2400" baseline="300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algn="r"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(过家鼎等译,有删改)</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【注】①见陈丕显回忆录《赣南三年游击战争》。②材料来自1984年3月23日对胡华的采访。</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989965"/>
            <a:ext cx="11423650" cy="5109845"/>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1.下列对文本相关内容和艺术特色的分析鉴赏,不正确的一项是(　　)。</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A.文本一依次写到“月光一照”“启明星贼亮贼亮的”“太阳已经出来了”,既推进了情节发展,也暗示了主人公心理的变化。</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B.文本一中的老黄是小说叙述者,也是“手术”的实施者,小说通过描写他不敢下手、不敢看等情形,烘托了老胡的刚毅。</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C.文本二中陈毅“术”后笑着说“这回它不会再反攻了”,这样的话语既带着战争年代的特定色彩,也表现出陈毅的乐观与幽默。</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D.通过对老胡和陈毅战胜身体痛苦的描写,两个文本不仅写出了战斗生活的艰苦卓绝,更写出了革命信仰的巨大力量。</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
        <p:nvSpPr>
          <p:cNvPr id="3" name="QC_6_AN.15_1#618e86945.bracket?vbadefaultcenterpage=1&amp;parentnodeid=3c69094c5&amp;hasmatchpositionanswer=1"/>
          <p:cNvSpPr/>
          <p:nvPr/>
        </p:nvSpPr>
        <p:spPr>
          <a:xfrm>
            <a:off x="9429623" y="989965"/>
            <a:ext cx="288925" cy="383350"/>
          </a:xfrm>
          <a:prstGeom prst="rect">
            <a:avLst/>
          </a:prstGeom>
          <a:noFill/>
        </p:spPr>
        <p:txBody>
          <a:bodyPr wrap="none" lIns="0" tIns="0" rIns="0" bIns="0" rtlCol="0" anchor="t"/>
          <a:p>
            <a:pPr marL="0" algn="ctr" latinLnBrk="1">
              <a:lnSpc>
                <a:spcPct val="150000"/>
              </a:lnSpc>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A</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706245"/>
            <a:ext cx="11423650" cy="2385060"/>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zh-CN" alt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a:t>
            </a:r>
            <a:r>
              <a:rPr lang="zh-CN" alt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“也暗示了主人公心理的变化”错。文本一依次写“月光一照”“启明星贼亮贼亮的”“太阳已经出来了”主要是推动情节发展,如“月光一照”才能看清老胡苍白的脸色,所以有了下文挤脓血的情节。</a:t>
            </a:r>
            <a:endParaRPr lang="zh-CN" alt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970915"/>
            <a:ext cx="11423650" cy="3120390"/>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2.老胡这一人物形象有哪些特点?请结合文本一简要分析。</a:t>
            </a:r>
            <a:endPar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示例:①意志坚强,为了继续战斗,能够忍受常人难以忍受的痛苦;②处事果断,一旦决定“手术”,就毅然实施;③善于做思想工作,为了说服战友,或说理,或命令,或请求,切实有效。由“没有器械,没有麻药,硬是把脓血从伤口里挤出来,这痛苦……”“听得出话是从牙缝里挤出来的”“他猛地抖了一下”“他又是一阵猛抖”“蓦地,竹子剧烈地颤动了一下,两片硬硬的小碎骨片跳到了我的手上”等内容可知,老胡意志坚强。由“把我绑起来!”“来,使劲挤它!”“帮我挤挤就好了”等内容可知,老胡处事果断。由“老黄,我求你个事成不成?”等请求的语言,“你总不能瞪着眼看我受罪呀……又可以多帮你干点工作”等说理的语言,“林大富同志,‘三大纪律’头一条就是服从命令,我命令你,挤!”等命令的语言可知,老胡善于做思想工作。</a:t>
            </a:r>
            <a:endPar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791845"/>
            <a:ext cx="11423650" cy="3299460"/>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3.这两个内容相近的文本文体不同,因而艺术表现也有差异。请比较并简要分析。</a:t>
            </a:r>
            <a:endPar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3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答案</a:t>
            </a: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示例)①文本一是小说,可以虚构;文本二是纪实作品,强调真实。②文本一运用场景描写、细节描写、言行描写等多种表现手法,塑造了老胡这一艺术形象;文本二以采访、回忆录等为基础,记录了陈毅的真实经历。③文本一以描写为主,语言生动形象;文本二以叙事为主,语言平实简洁。</a:t>
            </a:r>
            <a:endPar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30000"/>
              </a:lnSpc>
            </a:pP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由题干可知,首先要明确两个文本的文体。文本一是小说,文本二是纪实文学。文体不同,文本行文风格也不同。然后结合两种文体的特点,分析二者在艺术表现上的差异。文本一围绕老胡叫“我们”帮他挤脓血这一事件,采用多种手法来刻画主人公形象;而文本二两段中,一段摘自回忆录,一段来自对胡华的采访,都显得真实可信。从艺术手法和效果角度看,文本一是小说,讲究艺术效果,所以在对老胡形象的塑造之中运用了动作、语言、神态等描写方法;文本二是纪实文学,重在真实,没有环境的烘托渲染,真实地记录了当时疗伤的过程和画面。</a:t>
            </a:r>
            <a:endPar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2_BD#31ca67ec3.fixed?vbadefaultcenterpage=1&amp;parentnodeid=1fe3f7219"/>
          <p:cNvSpPr/>
          <p:nvPr/>
        </p:nvSpPr>
        <p:spPr>
          <a:xfrm>
            <a:off x="1097280" y="4818888"/>
            <a:ext cx="6839712" cy="1078992"/>
          </a:xfrm>
          <a:prstGeom prst="rect">
            <a:avLst/>
          </a:prstGeom>
          <a:noFill/>
        </p:spPr>
        <p:txBody>
          <a:bodyPr wrap="none" lIns="0" tIns="0" rIns="0" bIns="0" rtlCol="0" anchor="ctr"/>
          <a:lstStyle/>
          <a:p>
            <a:pPr algn="l" latinLnBrk="1">
              <a:lnSpc>
                <a:spcPts val="5105"/>
              </a:lnSpc>
            </a:pPr>
            <a:r>
              <a:rPr lang="en-US" sz="3200" b="1" dirty="0">
                <a:solidFill>
                  <a:srgbClr val="0C3BD2"/>
                </a:solidFill>
                <a:latin typeface="微软雅黑" panose="020B0503020204020204" pitchFamily="34" charset="-122"/>
                <a:ea typeface="微软雅黑" panose="020B0503020204020204" pitchFamily="34" charset="-122"/>
                <a:cs typeface="微软雅黑" panose="020B0503020204020204" pitchFamily="34" charset="-120"/>
              </a:rPr>
              <a:t>学习微主题　多文本阅读</a:t>
            </a:r>
            <a:endParaRPr lang="en-US" sz="3200" b="1" dirty="0">
              <a:solidFill>
                <a:srgbClr val="0C3BD2"/>
              </a:solidFill>
              <a:latin typeface="微软雅黑" panose="020B0503020204020204" pitchFamily="34" charset="-122"/>
              <a:ea typeface="微软雅黑" panose="020B0503020204020204" pitchFamily="34" charset="-122"/>
              <a:cs typeface="微软雅黑" panose="020B0503020204020204" pitchFamily="34" charset="-120"/>
            </a:endParaRPr>
          </a:p>
        </p:txBody>
      </p:sp>
    </p:spTree>
  </p:cSld>
  <p:clrMapOvr>
    <a:masterClrMapping/>
  </p:clrMapOvr>
  <p:transition>
    <p:spli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791845"/>
            <a:ext cx="11423650" cy="3299460"/>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b="1">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zh-CN" altLang="en-US"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类型2:散文+小说</a:t>
            </a:r>
            <a:endParaRPr lang="zh-CN" altLang="en-US"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(2021年新高考Ⅱ卷)阅读下面的文字,完成后面的题目。</a:t>
            </a:r>
            <a:endPar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altLang="zh-CN"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文本一:</a:t>
            </a:r>
            <a:endParaRPr lang="zh-CN" altLang="en-US"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ctr" latinLnBrk="1">
              <a:lnSpc>
                <a:spcPts val="4320"/>
              </a:lnSpc>
            </a:pPr>
            <a:r>
              <a:rPr lang="zh-CN" altLang="en-US"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放　　猖</a:t>
            </a:r>
            <a:endParaRPr lang="zh-CN" altLang="en-US"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ctr" latinLnBrk="1">
              <a:lnSpc>
                <a:spcPts val="4320"/>
              </a:lnSpc>
            </a:pPr>
            <a:r>
              <a:rPr lang="zh-CN" altLang="en-US" sz="2400" dirty="0">
                <a:solidFill>
                  <a:schemeClr val="tx1"/>
                </a:solidFill>
                <a:latin typeface="华文仿宋" panose="02010600040101010101" charset="-122"/>
                <a:ea typeface="华文仿宋" panose="02010600040101010101" charset="-122"/>
                <a:cs typeface="Times New Roman" panose="02020603050405020304" pitchFamily="34" charset="-120"/>
              </a:rPr>
              <a:t>废　名</a:t>
            </a:r>
            <a:endParaRPr lang="zh-CN" altLang="en-US" sz="2400" dirty="0">
              <a:solidFill>
                <a:schemeClr val="tx1"/>
              </a:solidFill>
              <a:latin typeface="华文仿宋" panose="02010600040101010101" charset="-122"/>
              <a:ea typeface="华文仿宋" panose="02010600040101010101" charset="-122"/>
              <a:cs typeface="Times New Roman" panose="02020603050405020304" pitchFamily="34" charset="-120"/>
            </a:endParaRPr>
          </a:p>
          <a:p>
            <a:pPr latinLnBrk="1">
              <a:lnSpc>
                <a:spcPts val="432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故乡到处有五猖庙,其规模比土地庙还要小得多,土地庙好比是一乘轿子,与之相比五猖庙则等于一个火柴匣子而已。猖神一共有五个,大约都是士兵阶级,在春秋佳日,常把他们放出去“猖”一下,所以驱疫也。“猖”的意思就是各处乱跑一阵,故做母亲的见了自己的孩子应归家时未归家,归家了乃责备他道:“你在哪里‘猖’了回来呢?”猖神例以壮丁扮之,都是自愿的。有时又由小孩子扮之,这便等于额外兵,是父母替他</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p:txBody>
      </p:sp>
      <p:pic>
        <p:nvPicPr>
          <p:cNvPr id="331" name="例2.eps" descr="id:2147512002;FounderCES"/>
          <p:cNvPicPr>
            <a:picLocks noChangeAspect="1"/>
          </p:cNvPicPr>
          <p:nvPr>
            <p:custDataLst>
              <p:tags r:id="rId1"/>
            </p:custDataLst>
          </p:nvPr>
        </p:nvPicPr>
        <p:blipFill>
          <a:blip r:embed="rId2"/>
          <a:stretch>
            <a:fillRect/>
          </a:stretch>
        </p:blipFill>
        <p:spPr>
          <a:xfrm>
            <a:off x="384175" y="1576070"/>
            <a:ext cx="597535" cy="275590"/>
          </a:xfrm>
          <a:prstGeom prst="rect">
            <a:avLst/>
          </a:prstGeom>
        </p:spPr>
      </p:pic>
    </p:spTree>
  </p:cSld>
  <p:clrMapOvr>
    <a:masterClrMapping/>
  </p:clrMapOvr>
  <p:transition>
    <p:spli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953135"/>
            <a:ext cx="11423650" cy="3138170"/>
          </a:xfrm>
          <a:prstGeom prst="rect">
            <a:avLst/>
          </a:prstGeom>
          <a:noFill/>
        </p:spPr>
        <p:txBody>
          <a:bodyPr wrap="square" lIns="0" tIns="0" rIns="0" bIns="0" rtlCol="0" anchor="t"/>
          <a:lstStyle/>
          <a:p>
            <a:pPr latinLnBrk="1">
              <a:lnSpc>
                <a:spcPts val="4320"/>
              </a:lnSpc>
            </a:pPr>
            <a:r>
              <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许愿，当了猖兵便可以没有灾难,身体健康。我当时非常羡慕这种小猖兵,心想我家大人何以不让我也来做一个呢?猖兵赤膊,着黄布背心,这算是制服,公备的。另外,谁做猖谁自己得去借一件女裤穿着,而且必须是红的。装束好了以后,再来“打脸”。打脸即画花脸,这是我最感兴趣的,看着他们打脸,羡慕已极,其中有小猖兵,更觉得天下只有他们有地位了,可以自豪了,像我这天生的,本来如此的脸面,算什么呢?打脸之后,再来“练猖”,即由道士率领着在神前画符念咒,然后便是猖神了,他们再没有人间的自由,即不准他们说话,一说话便要肚子痛的。这也是我最感兴趣的,人间的自由本来莫过于说话,而现在不准他们说话,没比这个更显得他们已经是神了,他们不说话,他们已经同我们隔得很远,他们显得是神,我们是人是小孩子。我们可以淘气,可以嬉笑着逗</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99795"/>
            <a:ext cx="11423650" cy="3191510"/>
          </a:xfrm>
          <a:prstGeom prst="rect">
            <a:avLst/>
          </a:prstGeom>
          <a:noFill/>
        </p:spPr>
        <p:txBody>
          <a:bodyPr wrap="square" lIns="0" tIns="0" rIns="0" bIns="0" rtlCol="0" anchor="t"/>
          <a:lstStyle/>
          <a:p>
            <a:pPr latinLnBrk="1">
              <a:lnSpc>
                <a:spcPts val="4320"/>
              </a:lnSpc>
            </a:pPr>
            <a:r>
              <a:rPr lang="zh-CN" altLang="en-US" sz="2400" dirty="0">
                <a:latin typeface="楷体" panose="02010609060101010101" pitchFamily="34" charset="-122"/>
                <a:ea typeface="楷体" panose="02010609060101010101" pitchFamily="34" charset="-122"/>
                <a:cs typeface="楷体" panose="02010609060101010101" pitchFamily="34" charset="-122"/>
                <a:sym typeface="+mn-ea"/>
              </a:rPr>
              <a:t>他们,逗得他们说话,而一看他们是花脸,这其间便无可奈何似的,我们只有退避三舍了,</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zh-CN" altLang="en-US" sz="2400" dirty="0">
                <a:latin typeface="楷体" panose="02010609060101010101" pitchFamily="34" charset="-122"/>
                <a:ea typeface="楷体" panose="02010609060101010101" pitchFamily="34" charset="-122"/>
                <a:cs typeface="楷体" panose="02010609060101010101" pitchFamily="34" charset="-122"/>
                <a:sym typeface="+mn-ea"/>
              </a:rPr>
              <a:t>我们简直已经不认得他</a:t>
            </a:r>
            <a:r>
              <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们了。何况他们这时手上已经拿着叉,拿着叉当郎当郎地响,真是天兵天将的模样了。说到叉,是我小时最喜欢的武器,叉上串有几个铁轮,拿着把柄一上一下郎当着,那个声音把小孩子的什么话都说出了,便是小孩子的欢喜。我最不会做手工,我记得我曾做过叉,以吃饭的筷子做把柄,其不讲究可知,然而是我的创作了。我的叉的铁轮是在城里一个高坡上(我家住在城里)拾得的洋铁屑片剪成的。在练猖一幕之后,才是名副其实的放猖,即由一个凡人拿了一面大锣敲着,在前面率领着,拼命地跑着,五猖在后面跟着拼命地跑着,沿家逐户地跑着,每家都得升堂入室,被爆竹欢迎着,跑进去,又跑出来,不大的工夫在乡一村在城一门家家跑遍了。我则跟在后面喝彩。放</a:t>
            </a:r>
            <a:r>
              <a:rPr lang="zh-CN" altLang="en-US" sz="2400" dirty="0">
                <a:latin typeface="楷体" panose="02010609060101010101" pitchFamily="34" charset="-122"/>
                <a:ea typeface="楷体" panose="02010609060101010101" pitchFamily="34" charset="-122"/>
                <a:cs typeface="楷体" panose="02010609060101010101" pitchFamily="34" charset="-122"/>
                <a:sym typeface="+mn-ea"/>
              </a:rPr>
              <a:t>猖的时间总在午后,到了夜间则是“游猖”,这时不是跑,是抬出神来,由五猖护着,沿</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791845"/>
            <a:ext cx="11423650" cy="3299460"/>
          </a:xfrm>
          <a:prstGeom prst="rect">
            <a:avLst/>
          </a:prstGeom>
          <a:noFill/>
        </p:spPr>
        <p:txBody>
          <a:bodyPr wrap="square" lIns="0" tIns="0" rIns="0" bIns="0" rtlCol="0" anchor="t"/>
          <a:lstStyle/>
          <a:p>
            <a:pPr latinLnBrk="1">
              <a:lnSpc>
                <a:spcPct val="140000"/>
              </a:lnSpc>
            </a:pPr>
            <a:r>
              <a:rPr lang="zh-CN" altLang="en-US" sz="2400" dirty="0">
                <a:latin typeface="楷体" panose="02010609060101010101" pitchFamily="34" charset="-122"/>
                <a:ea typeface="楷体" panose="02010609060101010101" pitchFamily="34" charset="-122"/>
                <a:cs typeface="楷体" panose="02010609060101010101" pitchFamily="34" charset="-122"/>
                <a:sym typeface="+mn-ea"/>
              </a:rPr>
              <a:t>村或沿街巡视一遍,灯烛辉煌,打锣打鼓还要吹喇叭,我的心里却寂寞之至,正如过年到了元夜的寂寞,因为游猖接着就是“收猖”了,今年的已经完了。</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latinLnBrk="1">
              <a:lnSpc>
                <a:spcPct val="140000"/>
              </a:lnSpc>
            </a:pPr>
            <a:r>
              <a:rPr lang="en-US" altLang="zh-CN" sz="2400" dirty="0">
                <a:solidFill>
                  <a:schemeClr val="tx1"/>
                </a:solidFill>
                <a:latin typeface="楷体" panose="02010609060101010101" pitchFamily="34" charset="-122"/>
                <a:ea typeface="楷体" panose="02010609060101010101" pitchFamily="34" charset="-122"/>
                <a:cs typeface="楷体" panose="02010609060101010101" pitchFamily="34" charset="-122"/>
              </a:rPr>
              <a:t>    </a:t>
            </a:r>
            <a:r>
              <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到了第二天,遇见昨日的猖兵时,我每每把他从头至脚打量一番,仿佛一朵花已经谢了,他的奇迹都到哪里去了呢?尤其是看着他说话,他说话的语言太是贫穷了,还不如不说话。</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algn="r" latinLnBrk="1">
              <a:lnSpc>
                <a:spcPct val="150000"/>
              </a:lnSpc>
            </a:pPr>
            <a:r>
              <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(有删改)</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文本二:</a:t>
            </a:r>
            <a:endParaRPr lang="zh-CN" altLang="en-US"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ctr" latinLnBrk="1">
              <a:lnSpc>
                <a:spcPts val="4320"/>
              </a:lnSpc>
            </a:pPr>
            <a:r>
              <a:rPr lang="zh-CN" altLang="en-US"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莫须有先生教国语</a:t>
            </a:r>
            <a:endParaRPr lang="zh-CN" altLang="en-US"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ctr" latinLnBrk="1">
              <a:lnSpc>
                <a:spcPts val="4320"/>
              </a:lnSpc>
            </a:pPr>
            <a:r>
              <a:rPr lang="zh-CN" altLang="en-US" sz="2400" dirty="0">
                <a:solidFill>
                  <a:schemeClr val="tx1"/>
                </a:solidFill>
                <a:latin typeface="华文仿宋" panose="02010600040101010101" charset="-122"/>
                <a:ea typeface="华文仿宋" panose="02010600040101010101" charset="-122"/>
                <a:cs typeface="Times New Roman" panose="02020603050405020304" pitchFamily="34" charset="-120"/>
              </a:rPr>
              <a:t>废　名</a:t>
            </a:r>
            <a:endParaRPr lang="zh-CN" altLang="en-US" sz="2400" dirty="0">
              <a:solidFill>
                <a:schemeClr val="tx1"/>
              </a:solidFill>
              <a:latin typeface="华文仿宋" panose="02010600040101010101" charset="-122"/>
              <a:ea typeface="华文仿宋" panose="02010600040101010101" charset="-122"/>
              <a:cs typeface="Times New Roman" panose="02020603050405020304" pitchFamily="34" charset="-120"/>
            </a:endParaRPr>
          </a:p>
          <a:p>
            <a:pPr latinLnBrk="1">
              <a:lnSpc>
                <a:spcPts val="432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莫须有先生教国语,第一要学生知道写什么,第二要怎么写,说起来是两件事,其实</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altLang="zh-CN" sz="2400" dirty="0">
                <a:solidFill>
                  <a:schemeClr val="tx1"/>
                </a:solidFill>
                <a:latin typeface="楷体" panose="02010609060101010101" pitchFamily="34" charset="-122"/>
                <a:ea typeface="楷体" panose="02010609060101010101" pitchFamily="34" charset="-122"/>
                <a:cs typeface="楷体" panose="02010609060101010101" pitchFamily="34" charset="-122"/>
              </a:rPr>
              <a:t>        </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007745"/>
            <a:ext cx="11423650" cy="4813935"/>
          </a:xfrm>
          <a:prstGeom prst="rect">
            <a:avLst/>
          </a:prstGeom>
          <a:noFill/>
        </p:spPr>
        <p:txBody>
          <a:bodyPr wrap="square" lIns="0" tIns="0" rIns="0" bIns="0" rtlCol="0" anchor="t"/>
          <a:lstStyle/>
          <a:p>
            <a:pPr latinLnBrk="1">
              <a:lnSpc>
                <a:spcPts val="4320"/>
              </a:lnSpc>
            </a:pPr>
            <a:r>
              <a:rPr lang="zh-CN" altLang="en-US" sz="2400" dirty="0">
                <a:latin typeface="楷体" panose="02010609060101010101" pitchFamily="34" charset="-122"/>
                <a:ea typeface="楷体" panose="02010609060101010101" pitchFamily="34" charset="-122"/>
                <a:cs typeface="楷体" panose="02010609060101010101" pitchFamily="34" charset="-122"/>
                <a:sym typeface="+mn-ea"/>
              </a:rPr>
              <a:t>是一件,只要你知道写什么,你自然知道怎么写。要小孩子知道写什么,其实很简单,只要你自己是小孩子,你能懂得小孩子的欢喜,你便能引得他们写什么了。</a:t>
            </a:r>
            <a:endParaRPr lang="zh-CN" altLang="en-US" sz="2400" dirty="0">
              <a:latin typeface="楷体" panose="02010609060101010101" pitchFamily="34" charset="-122"/>
              <a:ea typeface="楷体" panose="02010609060101010101" pitchFamily="34" charset="-122"/>
              <a:cs typeface="楷体" panose="02010609060101010101" pitchFamily="34" charset="-122"/>
              <a:sym typeface="+mn-ea"/>
            </a:endParaRPr>
          </a:p>
          <a:p>
            <a:pPr latinLnBrk="1">
              <a:lnSpc>
                <a:spcPts val="4320"/>
              </a:lnSpc>
            </a:pPr>
            <a:r>
              <a:rPr lang="zh-CN" altLang="en-US" sz="2400" dirty="0">
                <a:latin typeface="楷体" panose="02010609060101010101" pitchFamily="34" charset="-122"/>
                <a:ea typeface="楷体" panose="02010609060101010101" pitchFamily="34" charset="-122"/>
                <a:cs typeface="楷体" panose="02010609060101010101" pitchFamily="34" charset="-122"/>
                <a:sym typeface="+mn-ea"/>
              </a:rPr>
              <a:t> </a:t>
            </a:r>
            <a:r>
              <a:rPr lang="en-US" altLang="zh-CN" sz="2400" dirty="0">
                <a:latin typeface="楷体" panose="02010609060101010101" pitchFamily="34" charset="-122"/>
                <a:ea typeface="楷体" panose="02010609060101010101" pitchFamily="34" charset="-122"/>
                <a:cs typeface="楷体" panose="02010609060101010101" pitchFamily="34" charset="-122"/>
                <a:sym typeface="+mn-ea"/>
              </a:rPr>
              <a:t>   </a:t>
            </a:r>
            <a:r>
              <a:rPr lang="zh-CN" altLang="en-US" sz="2400" dirty="0">
                <a:latin typeface="楷体" panose="02010609060101010101" pitchFamily="34" charset="-122"/>
                <a:ea typeface="楷体" panose="02010609060101010101" pitchFamily="34" charset="-122"/>
                <a:cs typeface="楷体" panose="02010609060101010101" pitchFamily="34" charset="-122"/>
                <a:sym typeface="+mn-ea"/>
              </a:rPr>
              <a:t>莫须有先生在金家寨小学教国语,有一回出了一个“荷花”的作文题,因为他小时</a:t>
            </a:r>
            <a:r>
              <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喜欢乡下塘里的荷花、荷叶、藕。凡属小孩子都应该喜欢,而且曾经有李笠翁关于这个题目写了一篇很好的散文。莫须有先生自己的文章还近于诗,诗则有时强人之所不能,若李笠翁的《芙蕖》能说到荷叶的用处,是训练小孩子作文的好例子。荷叶还可以拿到杂货店里去包东西。莫须有先生出了荷花这个题目,心里便有一种预期,不知有学生能从荷塘说到杂货店否?结果没有,莫须有先生颇寂寞。有一学生之所作,篇幅甚短,极饶意趣,他说清早起来看见荷塘里荷叶上有一小青蛙,青蛙蹲在荷叶上一动不动,“像羲皇时代的老百姓”。莫须有先生很佩服他的写实。</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altLang="zh-CN" sz="2400" dirty="0">
                <a:solidFill>
                  <a:schemeClr val="tx1"/>
                </a:solidFill>
                <a:latin typeface="楷体" panose="02010609060101010101" pitchFamily="34" charset="-122"/>
                <a:ea typeface="楷体" panose="02010609060101010101" pitchFamily="34" charset="-122"/>
                <a:cs typeface="楷体" panose="02010609060101010101" pitchFamily="34" charset="-122"/>
              </a:rPr>
              <a:t>        </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186180"/>
            <a:ext cx="11423650" cy="2905125"/>
          </a:xfrm>
          <a:prstGeom prst="rect">
            <a:avLst/>
          </a:prstGeom>
          <a:noFill/>
        </p:spPr>
        <p:txBody>
          <a:bodyPr wrap="square" lIns="0" tIns="0" rIns="0" bIns="0" rtlCol="0" anchor="t"/>
          <a:lstStyle/>
          <a:p>
            <a:pPr latinLnBrk="1">
              <a:lnSpc>
                <a:spcPts val="4320"/>
              </a:lnSpc>
            </a:pPr>
            <a:r>
              <a:rPr lang="en-US" altLang="zh-CN" sz="2400" dirty="0">
                <a:latin typeface="楷体" panose="02010609060101010101" pitchFamily="34" charset="-122"/>
                <a:ea typeface="楷体" panose="02010609060101010101" pitchFamily="34" charset="-122"/>
                <a:cs typeface="楷体" panose="02010609060101010101" pitchFamily="34" charset="-122"/>
                <a:sym typeface="+mn-ea"/>
              </a:rPr>
              <a:t>    </a:t>
            </a:r>
            <a:r>
              <a:rPr lang="zh-CN" altLang="en-US" sz="2400" dirty="0">
                <a:latin typeface="楷体" panose="02010609060101010101" pitchFamily="34" charset="-122"/>
                <a:ea typeface="楷体" panose="02010609060101010101" pitchFamily="34" charset="-122"/>
                <a:cs typeface="楷体" panose="02010609060101010101" pitchFamily="34" charset="-122"/>
                <a:sym typeface="+mn-ea"/>
              </a:rPr>
              <a:t>民间有“放猖”“送油”的风俗,莫须有先生小时顶喜欢看“放猖”,看“送油”,现在在乡下住着,这些事情真是“乐与数晨夕”了,颇想记录下来,却是少暇,因之拿来出</a:t>
            </a:r>
            <a:r>
              <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题给学生作文,看他们能写生否,他们能将“放猖”“送油”写在纸上,国语教育可算成功了。作这两个题目的学生很多,但都不能写得清楚明白,令异乡人读之如身临其境、一目了然。可见文字非易事,单是知道写什么也还是不行的。小孩子都喜欢“放猖”,喜欢“送油”,然而他们写不出,他们的文字等于做手势而已。</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latinLnBrk="1">
              <a:lnSpc>
                <a:spcPts val="4320"/>
              </a:lnSpc>
            </a:pPr>
            <a:r>
              <a:rPr lang="en-US" altLang="zh-CN" sz="2400" dirty="0">
                <a:solidFill>
                  <a:schemeClr val="tx1"/>
                </a:solidFill>
                <a:latin typeface="楷体" panose="02010609060101010101" pitchFamily="34" charset="-122"/>
                <a:ea typeface="楷体" panose="02010609060101010101" pitchFamily="34" charset="-122"/>
                <a:cs typeface="楷体" panose="02010609060101010101" pitchFamily="34" charset="-122"/>
              </a:rPr>
              <a:t>    </a:t>
            </a:r>
            <a:r>
              <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莫须有先生坐飞机以后,已经重来大学执教了。莫须有先生又开始有闲作文章,乃居然写了一篇《放猖》,此事令他很愉快,好像是一种补过的快乐。</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algn="r" latinLnBrk="1">
              <a:lnSpc>
                <a:spcPts val="4320"/>
              </a:lnSpc>
            </a:pPr>
            <a:r>
              <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(节选自《莫须有先生坐飞机以后》)</a:t>
            </a:r>
            <a:endParaRPr lang="zh-CN" alt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90905"/>
            <a:ext cx="11423650" cy="3200400"/>
          </a:xfrm>
          <a:prstGeom prst="rect">
            <a:avLst/>
          </a:prstGeom>
          <a:noFill/>
        </p:spPr>
        <p:txBody>
          <a:bodyPr wrap="square" lIns="0" tIns="0" rIns="0" bIns="0" rtlCol="0" anchor="t"/>
          <a:lstStyle/>
          <a:p>
            <a:pPr latinLnBrk="1">
              <a:lnSpc>
                <a:spcPct val="14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1.下列对文本一相关内容和艺术特色的分析鉴赏,不正确的一项是(　　)。</a:t>
            </a:r>
            <a:endPar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4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A.火柴匣子是日常生活中的事物,文章将猖神庙比作火柴匣子,既强调猖神庙的小,也点出猖神世俗性的一面。</a:t>
            </a:r>
            <a:endPar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4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B.猖兵画花脸后显得有地位,而“我”天生的脸面反而不算什么,这个对比表达了“我”对猖兵的羡慕之意。</a:t>
            </a:r>
            <a:endPar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4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C.“仿佛一朵花已经谢了”,这个比喻写猖兵的“奇迹”不再,也写“我”因放猖结束而感到失落。</a:t>
            </a:r>
            <a:endPar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4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D.文章写了放猖从开始到结束的全过程,结构紧凑,不枝不蔓,这表明“我”对放猖这一活动的记忆十分深刻。</a:t>
            </a:r>
            <a:endParaRPr lang="zh-CN" alt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4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“结构紧凑,不枝不蔓”错,文章以“我”家乡特有的“放猖”活动为主线,叙写了对该活动的印象和童年的记忆,以及由此引发的联想,属于形散而神不散。</a:t>
            </a:r>
            <a:endPar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
        <p:nvSpPr>
          <p:cNvPr id="3" name="QC_6_AN.9_1#e67b3d49e.bracket?vbadefaultcenterpage=1&amp;parentnodeid=3c69094c5&amp;hasmatchpositionanswer=1"/>
          <p:cNvSpPr/>
          <p:nvPr/>
        </p:nvSpPr>
        <p:spPr>
          <a:xfrm>
            <a:off x="9691878" y="1012825"/>
            <a:ext cx="288925" cy="383350"/>
          </a:xfrm>
          <a:prstGeom prst="rect">
            <a:avLst/>
          </a:prstGeom>
          <a:noFill/>
        </p:spPr>
        <p:txBody>
          <a:bodyPr wrap="none" lIns="0" tIns="0" rIns="0" bIns="0" rtlCol="0" anchor="t"/>
          <a:lstStyle/>
          <a:p>
            <a:pPr marL="0" algn="ctr" latinLnBrk="1">
              <a:lnSpc>
                <a:spcPts val="3170"/>
              </a:lnSpc>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D</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90905"/>
            <a:ext cx="11423650" cy="3200400"/>
          </a:xfrm>
          <a:prstGeom prst="rect">
            <a:avLst/>
          </a:prstGeom>
          <a:noFill/>
        </p:spPr>
        <p:txBody>
          <a:bodyPr wrap="square" lIns="0" tIns="0" rIns="0" bIns="0" rtlCol="0" anchor="t"/>
          <a:lstStyle/>
          <a:p>
            <a:pPr latinLnBrk="1">
              <a:lnSpc>
                <a:spcPct val="13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2.下列对文本二相关内容的理解和分析,不正确的一项是(　　)。</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3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A.莫须有先生让学生写荷花时,期待他们从荷塘说到杂货店,是因为他希望学生作文时能写到生活实际。</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3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B.莫须有先生所说的“写生”,是指文章应该把事物写得清楚明白,让对该事物陌生的人读了也能一目了然。</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3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C.小孩子喜欢“放猖”“送油”,却写不出,这说明作文除了要知道写什么,还要知道怎么写。</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3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D.莫须有先生在乡下时要写“放猖”以记民俗,但未写成,后来弥补了这一过失,所以说是“补过的快乐”。</a:t>
            </a: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endPar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4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“但未写成,后来弥补了这一过失”错。莫须有先生在乡下时要写“放猖”以记民俗,但因“少暇”未写成,是一种遗憾,而不是过失。“所以说是‘补过的快乐’”强加因果,原文为“好像是一种补过的快乐”。</a:t>
            </a:r>
            <a:endPar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
        <p:nvSpPr>
          <p:cNvPr id="3" name="QC_6_AN.9_1#e67b3d49e.bracket?vbadefaultcenterpage=1&amp;parentnodeid=3c69094c5&amp;hasmatchpositionanswer=1"/>
          <p:cNvSpPr/>
          <p:nvPr/>
        </p:nvSpPr>
        <p:spPr>
          <a:xfrm>
            <a:off x="8562213" y="1012825"/>
            <a:ext cx="288925" cy="383350"/>
          </a:xfrm>
          <a:prstGeom prst="rect">
            <a:avLst/>
          </a:prstGeom>
          <a:noFill/>
        </p:spPr>
        <p:txBody>
          <a:bodyPr wrap="none" lIns="0" tIns="0" rIns="0" bIns="0" rtlCol="0" anchor="t"/>
          <a:lstStyle/>
          <a:p>
            <a:pPr marL="0" algn="ctr" latinLnBrk="1">
              <a:lnSpc>
                <a:spcPts val="3170"/>
              </a:lnSpc>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D</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007745"/>
            <a:ext cx="11423650" cy="3083560"/>
          </a:xfrm>
          <a:prstGeom prst="rect">
            <a:avLst/>
          </a:prstGeom>
          <a:noFill/>
        </p:spPr>
        <p:txBody>
          <a:bodyPr wrap="square" lIns="0" tIns="0" rIns="0" bIns="0" rtlCol="0" anchor="t"/>
          <a:lstStyle/>
          <a:p>
            <a:pPr latinLnBrk="1">
              <a:lnSpc>
                <a:spcPct val="15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3.文本一中画线部分用了多个“跑”字,请简要分析这样写的好处。</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5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endPar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5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答案</a:t>
            </a:r>
            <a:r>
              <a:rPr lang="en-US" alt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照应前文对“猖”的解释,即“‘猖’的意思就是各处乱跑一阵”;②跑是“放猖”的高潮,文章使用多个“跑”字,写出了参与者的兴奋感写出了这一过程的喧闹和纷乱;③连用多个“跑”字,写出了参与者的兴奋感,表现了孩子对自由自在奔跑的羡慕之情。</a:t>
            </a:r>
            <a:endPar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50000"/>
              </a:lnSpc>
            </a:pP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文本一中画线部分的文字记叙的是乡下“放猖”的习俗,一连用了六个“跑”字,一是形象地照应并解说了“放猖”的内涵,前文有“‘猖’的意思就是各处乱跑一阵”;二是再现了“放猖”驱疫习俗中的精彩场景,渲染了“放猖”这一民间习俗热闹的气氛;三是表现作为孩子的“我”对他们自由自在奔跑的羡慕之情。</a:t>
            </a:r>
            <a:endPar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64870"/>
            <a:ext cx="11423650" cy="3226435"/>
          </a:xfrm>
          <a:prstGeom prst="rect">
            <a:avLst/>
          </a:prstGeom>
          <a:noFill/>
        </p:spPr>
        <p:txBody>
          <a:bodyPr wrap="square" lIns="0" tIns="0" rIns="0" bIns="0" rtlCol="0" anchor="t"/>
          <a:lstStyle/>
          <a:p>
            <a:pPr latinLnBrk="1">
              <a:lnSpc>
                <a:spcPct val="15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4.文本二指出,教小孩子作文要“能懂得小孩子的欢喜”,谈谈文本一是如何实践“能懂得小孩子的欢喜”这一主张的。</a:t>
            </a: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endPar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4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①选题为小孩子喜欢的“放猖”;②在回忆“放猖”时,采用儿童视角,用小孩子的口吻写儿童看到的场景和参与的活动;③注重刻画小孩子的心理,写小孩子的羡慕、寂寞和失落等。</a:t>
            </a:r>
            <a:endPar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40000"/>
              </a:lnSpc>
            </a:pP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文本一写了“放猖”这件事,这件事是小孩子喜欢的事情。然后以儿童的视角来描绘小孩子看到的场景与参与的活动,语言口语化明显,运用方言,如“打脸”“一说话便要肚子痛的”等,符合小孩子的口吻。此外,文本一中“我当时非常羡慕这种小猖兵”“看着他们打脸,羡慕已极”“我的心里却寂寞之至,正如过年到了元夜的寂寞”等内容,刻画了小孩子的心理。以上这些都实践了文本二中教小孩子作文要“能懂得小孩子的欢喜”的主张。</a:t>
            </a:r>
            <a:endPar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1033272" y="2962656"/>
            <a:ext cx="7196328" cy="923544"/>
          </a:xfrm>
          <a:prstGeom prst="rect">
            <a:avLst/>
          </a:prstGeom>
          <a:noFill/>
        </p:spPr>
        <p:txBody>
          <a:bodyPr wrap="none" lIns="0" tIns="0" rIns="0" bIns="0" rtlCol="0" anchor="ctr"/>
          <a:lstStyle/>
          <a:p>
            <a:pPr algn="ctr" latinLnBrk="1">
              <a:lnSpc>
                <a:spcPts val="6435"/>
              </a:lnSpc>
            </a:pPr>
            <a:r>
              <a:rPr lang="en-US" sz="4000" b="1" dirty="0">
                <a:solidFill>
                  <a:srgbClr val="0072E2"/>
                </a:solidFill>
                <a:latin typeface="微软雅黑" panose="020B0503020204020204" pitchFamily="34" charset="-122"/>
                <a:ea typeface="微软雅黑" panose="020B0503020204020204" pitchFamily="34" charset="-122"/>
                <a:cs typeface="微软雅黑" panose="020B0503020204020204" pitchFamily="34" charset="-120"/>
              </a:rPr>
              <a:t>读文示范</a:t>
            </a:r>
            <a:endParaRPr lang="en-US" sz="4000" dirty="0"/>
          </a:p>
        </p:txBody>
      </p:sp>
    </p:spTree>
  </p:cSld>
  <p:clrMapOvr>
    <a:masterClrMapping/>
  </p:clrMapOvr>
  <p:transition>
    <p:split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981075"/>
            <a:ext cx="11423650" cy="3110230"/>
          </a:xfrm>
          <a:prstGeom prst="rect">
            <a:avLst/>
          </a:prstGeom>
          <a:noFill/>
        </p:spPr>
        <p:txBody>
          <a:bodyPr wrap="square" lIns="0" tIns="0" rIns="0" bIns="0" rtlCol="0" anchor="t"/>
          <a:lstStyle/>
          <a:p>
            <a:pPr algn="ctr" latinLnBrk="1">
              <a:lnSpc>
                <a:spcPct val="15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类型3:散文+评论</a:t>
            </a:r>
            <a:endParaRPr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(2021年八省市模考)阅读下面的文字,完成后面的题目。</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文本一:</a:t>
            </a:r>
            <a:endParaRPr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ctr" latinLnBrk="1">
              <a:lnSpc>
                <a:spcPct val="150000"/>
              </a:lnSpc>
            </a:pPr>
            <a:r>
              <a:rPr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国文教员</a:t>
            </a:r>
            <a:endParaRPr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ctr" latinLnBrk="1">
              <a:lnSpc>
                <a:spcPct val="150000"/>
              </a:lnSpc>
            </a:pPr>
            <a:r>
              <a:rPr sz="2400" dirty="0">
                <a:solidFill>
                  <a:schemeClr val="tx1"/>
                </a:solidFill>
                <a:latin typeface="华文仿宋" panose="02010600040101010101" charset="-122"/>
                <a:ea typeface="华文仿宋" panose="02010600040101010101" charset="-122"/>
                <a:cs typeface="Times New Roman" panose="02020603050405020304" pitchFamily="34" charset="-120"/>
              </a:rPr>
              <a:t>金克木</a:t>
            </a:r>
            <a:r>
              <a:rPr sz="2400" baseline="30000" dirty="0">
                <a:solidFill>
                  <a:schemeClr val="tx1"/>
                </a:solidFill>
                <a:latin typeface="华文仿宋" panose="02010600040101010101" charset="-122"/>
                <a:ea typeface="华文仿宋" panose="02010600040101010101" charset="-122"/>
                <a:cs typeface="Times New Roman" panose="02020603050405020304" pitchFamily="34" charset="-120"/>
              </a:rPr>
              <a:t>【注】</a:t>
            </a:r>
            <a:endParaRPr sz="2400" baseline="30000" dirty="0">
              <a:solidFill>
                <a:schemeClr val="tx1"/>
              </a:solidFill>
              <a:latin typeface="华文仿宋" panose="02010600040101010101" charset="-122"/>
              <a:ea typeface="华文仿宋" panose="02010600040101010101" charset="-122"/>
              <a:cs typeface="Times New Roman" panose="02020603050405020304" pitchFamily="34" charset="-120"/>
            </a:endParaRPr>
          </a:p>
          <a:p>
            <a:pPr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楷体" panose="02010609060101010101" pitchFamily="34" charset="-122"/>
                <a:ea typeface="楷体" panose="02010609060101010101" pitchFamily="34" charset="-122"/>
                <a:cs typeface="楷体" panose="02010609060101010101" pitchFamily="34" charset="-122"/>
              </a:rPr>
              <a:t>我上小学时白话文刚代替文言文,国语教科书很浅,没有什么难懂的。五六年级的教师每星期另发油印的课文,实际上代替了教科书。他的教法很简单,不逐字逐句讲解,认为学生能自己懂的都不讲,只提问,试试懂不懂。先听学生朗读课文,他纠正或提问。轮流读,他插在中间讲解难点。课文读完了,第二天就要背诵。一个个站起来背,他站</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p:txBody>
      </p:sp>
      <p:pic>
        <p:nvPicPr>
          <p:cNvPr id="332" name="例3.eps" descr="id:2147512009;FounderCES"/>
          <p:cNvPicPr>
            <a:picLocks noChangeAspect="1"/>
          </p:cNvPicPr>
          <p:nvPr>
            <p:custDataLst>
              <p:tags r:id="rId1"/>
            </p:custDataLst>
          </p:nvPr>
        </p:nvPicPr>
        <p:blipFill>
          <a:blip r:embed="rId2"/>
          <a:stretch>
            <a:fillRect/>
          </a:stretch>
        </p:blipFill>
        <p:spPr>
          <a:xfrm>
            <a:off x="535940" y="1758950"/>
            <a:ext cx="550545" cy="254000"/>
          </a:xfrm>
          <a:prstGeom prst="rect">
            <a:avLst/>
          </a:prstGeom>
        </p:spPr>
      </p:pic>
    </p:spTree>
  </p:cSld>
  <p:clrMapOvr>
    <a:masterClrMapping/>
  </p:clrMapOvr>
  <p:transition>
    <p:split dir="in"/>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115060"/>
            <a:ext cx="11423650" cy="2976245"/>
          </a:xfrm>
          <a:prstGeom prst="rect">
            <a:avLst/>
          </a:prstGeom>
          <a:noFill/>
        </p:spPr>
        <p:txBody>
          <a:bodyPr wrap="square" lIns="0" tIns="0" rIns="0" bIns="0" rtlCol="0" anchor="t"/>
          <a:lstStyle/>
          <a:p>
            <a:pPr algn="l" latinLnBrk="1">
              <a:lnSpc>
                <a:spcPct val="150000"/>
              </a:lnSpc>
            </a:pPr>
            <a:r>
              <a:rPr sz="2400" dirty="0">
                <a:latin typeface="楷体" panose="02010609060101010101" pitchFamily="34" charset="-122"/>
                <a:ea typeface="楷体" panose="02010609060101010101" pitchFamily="34" charset="-122"/>
                <a:cs typeface="楷体" panose="02010609060101010101" pitchFamily="34" charset="-122"/>
                <a:sym typeface="+mn-ea"/>
              </a:rPr>
              <a:t>在旁边听。背不下去就站着。另一人从头再背。教科书可以不背,油印课文非背不可。</a:t>
            </a:r>
            <a:r>
              <a:rPr lang="zh-CN" sz="2400" dirty="0">
                <a:solidFill>
                  <a:schemeClr val="tx1"/>
                </a:solidFill>
                <a:latin typeface="楷体" panose="02010609060101010101" pitchFamily="34" charset="-122"/>
                <a:ea typeface="楷体" panose="02010609060101010101" pitchFamily="34" charset="-122"/>
                <a:cs typeface="楷体" panose="02010609060101010101" pitchFamily="34" charset="-122"/>
              </a:rPr>
              <a:t>文</a:t>
            </a:r>
            <a:r>
              <a:rPr sz="2400" dirty="0">
                <a:solidFill>
                  <a:schemeClr val="tx1"/>
                </a:solidFill>
                <a:latin typeface="楷体" panose="02010609060101010101" pitchFamily="34" charset="-122"/>
                <a:ea typeface="楷体" panose="02010609060101010101" pitchFamily="34" charset="-122"/>
                <a:cs typeface="楷体" panose="02010609060101010101" pitchFamily="34" charset="-122"/>
              </a:rPr>
              <a:t>长,还没轮流完就下课了。文短,背得好,背完了,一堂课还有时间,他就发挥几句,或短或长,仿佛随意谈话。一听摇铃,不论讲完话没有,立即下课。</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ct val="150000"/>
              </a:lnSpc>
            </a:pPr>
            <a:r>
              <a:rPr 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    </a:t>
            </a:r>
            <a:r>
              <a:rPr sz="2400" dirty="0">
                <a:solidFill>
                  <a:schemeClr val="tx1"/>
                </a:solidFill>
                <a:latin typeface="楷体" panose="02010609060101010101" pitchFamily="34" charset="-122"/>
                <a:ea typeface="楷体" panose="02010609060101010101" pitchFamily="34" charset="-122"/>
                <a:cs typeface="楷体" panose="02010609060101010101" pitchFamily="34" charset="-122"/>
              </a:rPr>
              <a:t>他选的文章极其杂乱,古今文白全有。有些过了六十多年我还记得。不是自夸记忆力好,是因为这些文后来都进入了中学大学的读本。那时教小学的教员能独自看上这些诗文,选出来并能加上自己的见解讲课,不是容易的事。现在零星写几段作为闲谈。</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ct val="150000"/>
              </a:lnSpc>
            </a:pPr>
            <a:r>
              <a:rPr 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    </a:t>
            </a:r>
            <a:r>
              <a:rPr sz="2400" dirty="0">
                <a:solidFill>
                  <a:schemeClr val="tx1"/>
                </a:solidFill>
                <a:latin typeface="楷体" panose="02010609060101010101" pitchFamily="34" charset="-122"/>
                <a:ea typeface="楷体" panose="02010609060101010101" pitchFamily="34" charset="-122"/>
                <a:cs typeface="楷体" panose="02010609060101010101" pitchFamily="34" charset="-122"/>
              </a:rPr>
              <a:t>记得五年级上的第一篇油印课文是蔡元培的《洪水与猛兽》。文很短,又是白话,大家背完了还有点时间。老师就问:“第一句是‘两千多年前有个人名叫孟轲’。为什么不叫‘孟子’?你们听到过把孔夫子叫作‘孔丘’吗?”那时孔孟是大圣大贤,是</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186815"/>
            <a:ext cx="11423650" cy="2904490"/>
          </a:xfrm>
          <a:prstGeom prst="rect">
            <a:avLst/>
          </a:prstGeom>
          <a:noFill/>
        </p:spPr>
        <p:txBody>
          <a:bodyPr wrap="square" lIns="0" tIns="0" rIns="0" bIns="0" rtlCol="0" anchor="t"/>
          <a:lstStyle/>
          <a:p>
            <a:pPr algn="l" latinLnBrk="1">
              <a:lnSpc>
                <a:spcPct val="150000"/>
              </a:lnSpc>
            </a:pPr>
            <a:r>
              <a:rPr sz="2400" dirty="0">
                <a:latin typeface="楷体" panose="02010609060101010101" pitchFamily="34" charset="-122"/>
                <a:ea typeface="楷体" panose="02010609060101010101" pitchFamily="34" charset="-122"/>
                <a:cs typeface="楷体" panose="02010609060101010101" pitchFamily="34" charset="-122"/>
                <a:sym typeface="+mn-ea"/>
              </a:rPr>
              <a:t>谁也不敢叫出名字的。我在家念的《论语》里的“丘”字都少一笔而且只能念成“某”字。对孟子轻一点,轲字不避讳了,但也不能直呼其名。老师的问题谁也答不出。于是他讲,这第一句用一个“轲”字就是有意的,表示圣贤也是平常人,大家平等。这就引出了文中的议论。</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ct val="150000"/>
              </a:lnSpc>
            </a:pPr>
            <a:r>
              <a:rPr 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    </a:t>
            </a:r>
            <a:r>
              <a:rPr sz="2400" dirty="0">
                <a:solidFill>
                  <a:schemeClr val="tx1"/>
                </a:solidFill>
                <a:latin typeface="楷体" panose="02010609060101010101" pitchFamily="34" charset="-122"/>
                <a:ea typeface="楷体" panose="02010609060101010101" pitchFamily="34" charset="-122"/>
                <a:cs typeface="楷体" panose="02010609060101010101" pitchFamily="34" charset="-122"/>
              </a:rPr>
              <a:t>还有一篇也是白话,是《老残游记》的大明湖一段。这篇较长,背书时堂上有许多人站着。他们会高声唱古书,不会背长篇白话。好在选的还是文言多白话少。有一篇是龚自珍的《病梅馆记》。从他讲课中我第一次听到桐城派、阳湖派、“不立宗派”的名目。课文背完了,老师说了一句:“希望你们长大了不要做病梅。”刚说完,铃声响了,他立即宣布下课。</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ct val="150000"/>
              </a:lnSpc>
            </a:pPr>
            <a:r>
              <a:rPr 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        </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071245"/>
            <a:ext cx="11423650" cy="3020060"/>
          </a:xfrm>
          <a:prstGeom prst="rect">
            <a:avLst/>
          </a:prstGeom>
          <a:noFill/>
        </p:spPr>
        <p:txBody>
          <a:bodyPr wrap="square" lIns="0" tIns="0" rIns="0" bIns="0" rtlCol="0" anchor="t"/>
          <a:lstStyle/>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latin typeface="楷体" panose="02010609060101010101" pitchFamily="34" charset="-122"/>
                <a:ea typeface="楷体" panose="02010609060101010101" pitchFamily="34" charset="-122"/>
                <a:cs typeface="楷体" panose="02010609060101010101" pitchFamily="34" charset="-122"/>
                <a:sym typeface="+mn-ea"/>
              </a:rPr>
              <a:t>他也教诗词。教了一首七言古体诗,很长,题为《看山读画楼坐雨得诗》,写雨中山景变化。诗中提到不少山水画名家。荆浩、关仝、董源、巨然等名字,我就是从这首诗知道的。当然那时我们谁也无福见到古画。教词,他选了两首李后主的,两首苏东坡的。背完了,他又提出问题,说,“罗衾不耐五更寒”“高处不胜寒”,两个“寒”有什么不同?一个怨被薄,是皇帝。一个说太高,是做官的。为什么一样寒冷有两种说法?他还没发挥完,下课了。</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ct val="150000"/>
              </a:lnSpc>
            </a:pPr>
            <a:r>
              <a:rPr 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    </a:t>
            </a:r>
            <a:r>
              <a:rPr sz="2400" dirty="0">
                <a:solidFill>
                  <a:schemeClr val="tx1"/>
                </a:solidFill>
                <a:latin typeface="楷体" panose="02010609060101010101" pitchFamily="34" charset="-122"/>
                <a:ea typeface="楷体" panose="02010609060101010101" pitchFamily="34" charset="-122"/>
                <a:cs typeface="楷体" panose="02010609060101010101" pitchFamily="34" charset="-122"/>
              </a:rPr>
              <a:t>有意思的是他选了《史记》的《鸿门宴》。文较长,教得也较久,还有许多人背不出,站着。老师说,重念重背。第二天背完有时间了,他又高谈阔论了。他说,起头先摆出双方兵力。刘邦兵少得多,所以项羽请他吃饭,他不能不去。不能多带人,只带一文</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991235"/>
            <a:ext cx="11423650" cy="5645785"/>
          </a:xfrm>
          <a:prstGeom prst="rect">
            <a:avLst/>
          </a:prstGeom>
          <a:noFill/>
        </p:spPr>
        <p:txBody>
          <a:bodyPr wrap="square" lIns="0" tIns="0" rIns="0" bIns="0" rtlCol="0" anchor="t"/>
          <a:lstStyle/>
          <a:p>
            <a:pPr algn="l" latinLnBrk="1">
              <a:lnSpc>
                <a:spcPct val="150000"/>
              </a:lnSpc>
            </a:pPr>
            <a:r>
              <a:rPr sz="2400" dirty="0">
                <a:latin typeface="楷体" panose="02010609060101010101" pitchFamily="34" charset="-122"/>
                <a:ea typeface="楷体" panose="02010609060101010101" pitchFamily="34" charset="-122"/>
                <a:cs typeface="楷体" panose="02010609060101010101" pitchFamily="34" charset="-122"/>
                <a:sym typeface="+mn-ea"/>
              </a:rPr>
              <a:t>一武:张良、樊哙。这就够了。司马迁讲完这段历史,最后一句是“立诛杀曹无伤”。</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ct val="150000"/>
              </a:lnSpc>
            </a:pPr>
            <a:r>
              <a:rPr sz="2400" dirty="0">
                <a:latin typeface="楷体" panose="02010609060101010101" pitchFamily="34" charset="-122"/>
                <a:ea typeface="楷体" panose="02010609060101010101" pitchFamily="34" charset="-122"/>
                <a:cs typeface="楷体" panose="02010609060101010101" pitchFamily="34" charset="-122"/>
                <a:sym typeface="+mn-ea"/>
              </a:rPr>
              <a:t>这个“立”字是什么意思?有人回答是“立刻”。又问:为什么着重“立刻”?自己回答:因为这是和项羽通消息的内奸,非除不可,还要杀得快。项伯对刘邦通消息,又在席上保护刘邦,也是内奸,为什么项羽不杀他?反而把自己人曹无伤告诉刘邦,难道想不到刘邦会杀他?从这一个“立”字可以看出司马迁要指出刘邦有决断。项羽有范增给他看玉玦也决断不下来。刘邦是聪明人,所以兵少而成功。项羽是糊涂虫,没主意,办事犹犹疑疑,所以兵多将广也失</a:t>
            </a:r>
            <a:r>
              <a:rPr sz="2400" dirty="0">
                <a:solidFill>
                  <a:schemeClr val="tx1"/>
                </a:solidFill>
                <a:latin typeface="楷体" panose="02010609060101010101" pitchFamily="34" charset="-122"/>
                <a:ea typeface="楷体" panose="02010609060101010101" pitchFamily="34" charset="-122"/>
                <a:cs typeface="楷体" panose="02010609060101010101" pitchFamily="34" charset="-122"/>
              </a:rPr>
              <a:t>败。他把自己手下的韩信、陈平都赶到刘邦一边去了。太史公司马迁不仅叙述历史还评论历史,先讲什么,后讲什么,字字句句都再三斟酌选用,所以是头一位大文人,大手笔。看书做文,必须这样用心思。不背不行,光背也不行。</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p:txBody>
      </p:sp>
    </p:spTree>
  </p:cSld>
  <p:clrMapOvr>
    <a:masterClrMapping/>
  </p:clrMapOvr>
  <p:transition>
    <p:split dir="in"/>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92175"/>
            <a:ext cx="11423650" cy="3199130"/>
          </a:xfrm>
          <a:prstGeom prst="rect">
            <a:avLst/>
          </a:prstGeom>
          <a:noFill/>
        </p:spPr>
        <p:txBody>
          <a:bodyPr wrap="square" lIns="0" tIns="0" rIns="0" bIns="0" rtlCol="0" anchor="t"/>
          <a:lstStyle/>
          <a:p>
            <a:pPr algn="l" latinLnBrk="1">
              <a:lnSpc>
                <a:spcPct val="150000"/>
              </a:lnSpc>
            </a:pPr>
            <a:r>
              <a:rPr lang="en-US" sz="2400" dirty="0">
                <a:latin typeface="楷体" panose="02010609060101010101" pitchFamily="34" charset="-122"/>
                <a:ea typeface="楷体" panose="02010609060101010101" pitchFamily="34" charset="-122"/>
                <a:cs typeface="楷体" panose="02010609060101010101" pitchFamily="34" charset="-122"/>
                <a:sym typeface="+mn-ea"/>
              </a:rPr>
              <a:t>    </a:t>
            </a:r>
            <a:r>
              <a:rPr sz="2400" dirty="0">
                <a:latin typeface="楷体" panose="02010609060101010101" pitchFamily="34" charset="-122"/>
                <a:ea typeface="楷体" panose="02010609060101010101" pitchFamily="34" charset="-122"/>
                <a:cs typeface="楷体" panose="02010609060101010101" pitchFamily="34" charset="-122"/>
                <a:sym typeface="+mn-ea"/>
              </a:rPr>
              <a:t>这位教师引我进了文字,而我也被文字纠缠了一辈子。我究竟应不应该感谢他?自己也不知道。</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b="1" dirty="0">
                <a:latin typeface="Times New Roman" panose="02020603050405020304" pitchFamily="34" charset="0"/>
                <a:ea typeface="微软雅黑" panose="020B0503020204020204" pitchFamily="34" charset="-122"/>
                <a:cs typeface="Times New Roman" panose="02020603050405020304" pitchFamily="34" charset="-120"/>
                <a:sym typeface="+mn-ea"/>
              </a:rPr>
              <a:t>文本二:</a:t>
            </a:r>
            <a:endParaRPr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pitchFamily="34" charset="-122"/>
                <a:cs typeface="Times New Roman" panose="02020603050405020304" pitchFamily="34" charset="-120"/>
                <a:sym typeface="+mn-ea"/>
              </a:rPr>
              <a:t>        </a:t>
            </a:r>
            <a:r>
              <a:rPr sz="2400" dirty="0">
                <a:latin typeface="楷体" panose="02010609060101010101" pitchFamily="34" charset="-122"/>
                <a:ea typeface="楷体" panose="02010609060101010101" pitchFamily="34" charset="-122"/>
                <a:cs typeface="楷体" panose="02010609060101010101" pitchFamily="34" charset="-122"/>
                <a:sym typeface="+mn-ea"/>
              </a:rPr>
              <a:t>评曰:这些小品文算不算小说?绝不是从外国介绍进来的essay,那种散文的标准是法国蒙田和英国培根的议论短文以及英国兰姆的随笔文章。这些小小说倒像是中国的老传统,《汉书·艺文志》说小说家者流出于稗官,是“九流”之外的第十流,但仍旧是出于“王官”即中央政府部门,不过气派不大,所以比作小稗子。《世说新语》也是这一类小说。</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ct val="150000"/>
              </a:lnSpc>
            </a:pPr>
            <a:r>
              <a:rPr lang="en-US" sz="2400" dirty="0">
                <a:solidFill>
                  <a:schemeClr val="tx1"/>
                </a:solidFill>
                <a:latin typeface="楷体" panose="02010609060101010101" pitchFamily="34" charset="-122"/>
                <a:ea typeface="楷体" panose="02010609060101010101" pitchFamily="34" charset="-122"/>
                <a:cs typeface="楷体" panose="02010609060101010101" pitchFamily="34" charset="-122"/>
              </a:rPr>
              <a:t>    </a:t>
            </a:r>
            <a:r>
              <a:rPr sz="2400" dirty="0">
                <a:solidFill>
                  <a:schemeClr val="tx1"/>
                </a:solidFill>
                <a:latin typeface="楷体" panose="02010609060101010101" pitchFamily="34" charset="-122"/>
                <a:ea typeface="楷体" panose="02010609060101010101" pitchFamily="34" charset="-122"/>
                <a:cs typeface="楷体" panose="02010609060101010101" pitchFamily="34" charset="-122"/>
              </a:rPr>
              <a:t>尽管里面的大人物有名有姓,但其言行查考起来,还是传闻居多。若不叫“小说”</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295400"/>
            <a:ext cx="11423650" cy="4444365"/>
          </a:xfrm>
          <a:prstGeom prst="rect">
            <a:avLst/>
          </a:prstGeom>
          <a:noFill/>
        </p:spPr>
        <p:txBody>
          <a:bodyPr wrap="square" lIns="0" tIns="0" rIns="0" bIns="0" rtlCol="0" anchor="t"/>
          <a:lstStyle/>
          <a:p>
            <a:pPr algn="l" latinLnBrk="1">
              <a:lnSpc>
                <a:spcPct val="150000"/>
              </a:lnSpc>
            </a:pPr>
            <a:r>
              <a:rPr sz="2400" dirty="0">
                <a:solidFill>
                  <a:schemeClr val="tx1"/>
                </a:solidFill>
                <a:latin typeface="楷体" panose="02010609060101010101" pitchFamily="34" charset="-122"/>
                <a:ea typeface="楷体" panose="02010609060101010101" pitchFamily="34" charset="-122"/>
                <a:cs typeface="楷体" panose="02010609060101010101" pitchFamily="34" charset="-122"/>
              </a:rPr>
              <a:t>而叫“世说”,那就既好听又符合《汉书》里关于稗官小说的说法:“街谈巷语,道听途说。”清末民初所谓社会小说、言情小说、武侠小说、侦探小说等等的分类多指长篇,短篇的叫作笔记小说,把唐人宋人的一些短文有点故事的都算进去,不论所记是真是假。外国到了现代,小说的体裁也够包罗万象了。所以这里的一些小文收入小说集不能算错。好在都没有列出姓名,是真是假,也就无须考证了。</a:t>
            </a:r>
            <a:endParaRPr sz="2400" dirty="0">
              <a:solidFill>
                <a:schemeClr val="tx1"/>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【注】金克木(1912—2000),著名学者。晚年曾写有多篇回忆性的短文,集为“化尘残影”随笔集,并附自评。文本一《国文教员》为“化尘残影”之一,文本二即“化尘残影”自评。</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784225"/>
            <a:ext cx="11423650" cy="3307080"/>
          </a:xfrm>
          <a:prstGeom prst="rect">
            <a:avLst/>
          </a:prstGeom>
          <a:noFill/>
        </p:spPr>
        <p:txBody>
          <a:bodyPr wrap="square" lIns="0" tIns="0" rIns="0" bIns="0" rtlCol="0" anchor="t"/>
          <a:lstStyle/>
          <a:p>
            <a:pPr algn="l" latinLnBrk="1">
              <a:lnSpc>
                <a:spcPct val="14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1.下列对文本一相关内容和艺术特色的分析鉴赏,不正确的一项是(　　)。</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4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A.国文教员在教科书之外自编讲义,在课堂上又往往“随意谈话”,文章重在塑造他潇洒率性的先进知识分子形象。</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4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B.国文教员讲授课文时的“发挥”,不但有他本人对诗文的独到见解,而且含有指点学生读书作文的方法。</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4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C.这篇“闲谈”文章回忆国文教员的课堂言行,清淡中有深意,其行文体现了国文教员潜移默化的影响。</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4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D.尽管也曾因为文字而经历波折,被文字纠缠了一辈子,作者始终对引领他走上文字生涯的国文教员心存感念。</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4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“文章重在塑造他潇洒率性的先进知识分子形象”错。选文是作者回忆往事,重在表现教员(老师)对自己的教育与影响之深。</a:t>
            </a:r>
            <a:endPar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
        <p:nvSpPr>
          <p:cNvPr id="3" name="QC_6_AN.9_1#e67b3d49e.bracket?vbadefaultcenterpage=1&amp;parentnodeid=3c69094c5&amp;hasmatchpositionanswer=1"/>
          <p:cNvSpPr/>
          <p:nvPr/>
        </p:nvSpPr>
        <p:spPr>
          <a:xfrm>
            <a:off x="9790303" y="915670"/>
            <a:ext cx="288925" cy="383350"/>
          </a:xfrm>
          <a:prstGeom prst="rect">
            <a:avLst/>
          </a:prstGeom>
          <a:noFill/>
        </p:spPr>
        <p:txBody>
          <a:bodyPr wrap="none" lIns="0" tIns="0" rIns="0" bIns="0" rtlCol="0" anchor="t"/>
          <a:p>
            <a:pPr marL="0" algn="ctr" latinLnBrk="1">
              <a:lnSpc>
                <a:spcPts val="3170"/>
              </a:lnSpc>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A</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92175"/>
            <a:ext cx="11423650" cy="3199130"/>
          </a:xfrm>
          <a:prstGeom prst="rect">
            <a:avLst/>
          </a:prstGeom>
          <a:noFill/>
        </p:spPr>
        <p:txBody>
          <a:bodyPr wrap="square" lIns="0" tIns="0" rIns="0" bIns="0" rtlCol="0" anchor="t"/>
          <a:lstStyle/>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2.下列与文本有关的说法,正确的一项是(　　)。</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A.蔡元培《洪水与猛兽》一文称孟子为“孟轲”,既表达了“五四”时期鲜明的反封建精神,更符合白话文的文体需要。</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B.《老残游记》中大明湖听说书一段,是精彩的白话小说片段,运用了多种修辞手段来渲染王小玉说书时激烈紧张的气氛。</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C.司马迁的《鸿门宴》写出了刘邦的决断与项羽的糊涂,直接影响到后世李清照写“生当作人杰”一诗时贬项扬刘的态度。</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D.金克木的“化尘残影”,在命名上同鲁迅的“朝花夕拾”有异曲同工之处,两者都隐含了追溯往事的独特意味。</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
        <p:nvSpPr>
          <p:cNvPr id="3" name="QC_6_AN.9_1#e67b3d49e.bracket?vbadefaultcenterpage=1&amp;parentnodeid=3c69094c5&amp;hasmatchpositionanswer=1"/>
          <p:cNvSpPr/>
          <p:nvPr/>
        </p:nvSpPr>
        <p:spPr>
          <a:xfrm>
            <a:off x="6527038" y="1066800"/>
            <a:ext cx="288925" cy="383350"/>
          </a:xfrm>
          <a:prstGeom prst="rect">
            <a:avLst/>
          </a:prstGeom>
          <a:noFill/>
        </p:spPr>
        <p:txBody>
          <a:bodyPr wrap="none" lIns="0" tIns="0" rIns="0" bIns="0" rtlCol="0" anchor="t"/>
          <a:p>
            <a:pPr marL="0" algn="ctr" latinLnBrk="1">
              <a:lnSpc>
                <a:spcPts val="3170"/>
              </a:lnSpc>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D</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92175"/>
            <a:ext cx="11423650" cy="3199130"/>
          </a:xfrm>
          <a:prstGeom prst="rect">
            <a:avLst/>
          </a:prstGeom>
          <a:noFill/>
        </p:spPr>
        <p:txBody>
          <a:bodyPr wrap="square" lIns="0" tIns="0" rIns="0" bIns="0" rtlCol="0" anchor="t"/>
          <a:lstStyle/>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endPar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既表达了‘五四’时期鲜明的反封建精神,更符合白话文的文体需要”错,由文本一第3段“这第一句用一个‘轲’字就是有意的……这就引出了文中的议论”可知,“蔡元培《洪水与猛兽》一文称孟子为‘孟轲’”是为了引出文中的议论。B“渲染王小玉说书时激烈紧张的气氛”错,应该是表现王小玉说唱技艺的精湛、高超。C“直接影响到后世李清照写‘生当作人杰’一诗时贬项扬刘的态度”错,前后并无因果关系,而且李清照写“生当作人杰”一诗时,对项羽是“扬”的态度。</a:t>
            </a:r>
            <a:endPar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048" y="882000"/>
            <a:ext cx="11423904" cy="4805299"/>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近年来,文学类阅读的文本出现了多文本组合的形式,这种命题形式很好地体现了新课标中“群文阅读”的理念,考查内容具有多面性和交融性的特征,便于考查考生的综合能力。</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r>
              <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一、多文本阅读“两特点”</a:t>
            </a:r>
            <a:endPar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graphicFrame>
        <p:nvGraphicFramePr>
          <p:cNvPr id="3" name="表格 2"/>
          <p:cNvGraphicFramePr/>
          <p:nvPr>
            <p:custDataLst>
              <p:tags r:id="rId1"/>
            </p:custDataLst>
          </p:nvPr>
        </p:nvGraphicFramePr>
        <p:xfrm>
          <a:off x="428625" y="3115945"/>
          <a:ext cx="11030585" cy="2560320"/>
        </p:xfrm>
        <a:graphic>
          <a:graphicData uri="http://schemas.openxmlformats.org/drawingml/2006/table">
            <a:tbl>
              <a:tblPr/>
              <a:tblGrid>
                <a:gridCol w="1405890"/>
                <a:gridCol w="9624695"/>
              </a:tblGrid>
              <a:tr h="179705">
                <a:tc>
                  <a:txBody>
                    <a:bodyPr/>
                    <a:p>
                      <a:pPr indent="0" algn="ctr">
                        <a:lnSpc>
                          <a:spcPct val="140000"/>
                        </a:lnSpc>
                        <a:buNone/>
                      </a:pPr>
                      <a:r>
                        <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特点</a:t>
                      </a:r>
                      <a:endPar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lnSpc>
                          <a:spcPct val="140000"/>
                        </a:lnSpc>
                        <a:buNone/>
                      </a:pPr>
                      <a:r>
                        <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解说</a:t>
                      </a:r>
                      <a:endPar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80060">
                <a:tc>
                  <a:txBody>
                    <a:bodyPr/>
                    <a:p>
                      <a:pPr indent="0" algn="ctr">
                        <a:lnSpc>
                          <a:spcPct val="140000"/>
                        </a:lnSpc>
                        <a:buNone/>
                      </a:pPr>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材料数量和体裁</a:t>
                      </a:r>
                      <a:endPar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40000"/>
                        </a:lnSpc>
                        <a:buNone/>
                      </a:pPr>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多文本阅读是指文学类阅读选用了几个文本。这几个文本可以是一个作者的,也可以是不同作者的;可以是一篇小说、一篇纪实性文学作品,也可以是一篇小说、一篇散文;可以是一篇散文、一篇评论或一篇小说、一篇评论,也可以是两篇散文或两篇小说。</a:t>
                      </a:r>
                      <a:endPar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59410">
                <a:tc>
                  <a:txBody>
                    <a:bodyPr/>
                    <a:p>
                      <a:pPr indent="0" algn="ctr">
                        <a:lnSpc>
                          <a:spcPct val="140000"/>
                        </a:lnSpc>
                        <a:buNone/>
                      </a:pPr>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材料之间的关联性</a:t>
                      </a:r>
                      <a:endPar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nSpc>
                          <a:spcPct val="140000"/>
                        </a:lnSpc>
                        <a:buNone/>
                      </a:pPr>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多文本阅读的几个文本之间具有密切的关联性:或是话题(事件)有一致性,或是观点有延伸、相互补充、相互印证,或是主题有相似点等。</a:t>
                      </a:r>
                      <a:endPar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txBody>
                  <a:tcPr marL="66675" marR="66675"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plit dir="in"/>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92175"/>
            <a:ext cx="11423650" cy="3199130"/>
          </a:xfrm>
          <a:prstGeom prst="rect">
            <a:avLst/>
          </a:prstGeom>
          <a:noFill/>
        </p:spPr>
        <p:txBody>
          <a:bodyPr wrap="square" lIns="0" tIns="0" rIns="0" bIns="0" rtlCol="0" anchor="t"/>
          <a:lstStyle/>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endPar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3.作者自评“这些小小说倒像是中国的老传统”。请结合文本二,分析作者心目中传统小说的特点。</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5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①传统小说的作者本出于稗官,写作态度不同于正统史家;②小说内容常取自街谈巷语,真真假假。</a:t>
            </a:r>
            <a:endPar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50000"/>
              </a:lnSpc>
            </a:pP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由文本二的“这些小小说倒像是中国的老传统……还是传闻居多”等内容可以归纳出:传统小说的作者本出于稗官,写作态度不同于正统史家。由文本二的“那就既好听又符合《汉书》里关于稗官小说的说法……不论所记是真是假”等内容可以归纳出:小说内容常取自街谈巷语,真真假假。</a:t>
            </a:r>
            <a:endPar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92175"/>
            <a:ext cx="11423650" cy="3199130"/>
          </a:xfrm>
          <a:prstGeom prst="rect">
            <a:avLst/>
          </a:prstGeom>
          <a:noFill/>
        </p:spPr>
        <p:txBody>
          <a:bodyPr wrap="square" lIns="0" tIns="0" rIns="0" bIns="0" rtlCol="0" anchor="t"/>
          <a:lstStyle/>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endPar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50000"/>
              </a:lnSpc>
            </a:pPr>
            <a:r>
              <a:rPr lang="en-US"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4.如欲以“一则‘新世说’”为题写一则《国文教员》的小评论,请结合文本,列出评论要点。</a:t>
            </a:r>
            <a:endParaRPr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50000"/>
              </a:lnSpc>
            </a:pPr>
            <a:r>
              <a:rPr lang="en-US" altLang="zh-CN" sz="2400"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①记录人物言行,品评人物风格,具有“世说”类小说的特点;②以新的方式反映新的时代内容;③体现了学者金克木独特的小说观念。</a:t>
            </a:r>
            <a:endPar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ct val="150000"/>
              </a:lnSpc>
            </a:pP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题干中有情境提示“新世说”,暗含评论《国文教员》时应注意该文的“新的方式”和“新的时代内容”。评论《国文教员》要从该文的特点和创作者的理念等方面入手,结合文本内容加以概括、提炼。</a:t>
            </a:r>
            <a:endParaRPr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536065"/>
            <a:ext cx="11423650" cy="2546985"/>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二、多文本阅读“两意识”</a:t>
            </a:r>
            <a:endPar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1.区分阅读意识:对不同类型的文本采取不同的阅读方法,快速读懂不同文本的主要内容。</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2.比较阅读意识:将几个文本放在一起思考,从不同角度进行比较分析。</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953770"/>
            <a:ext cx="11423650" cy="3129280"/>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三、多文本阅读的主观题答题“三步骤”</a:t>
            </a:r>
            <a:endPar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endPar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pic>
        <p:nvPicPr>
          <p:cNvPr id="329" name="24YWXKAXGKZT3T14A.eps" descr="id:2147511988;FounderCES"/>
          <p:cNvPicPr>
            <a:picLocks noChangeAspect="1"/>
          </p:cNvPicPr>
          <p:nvPr/>
        </p:nvPicPr>
        <p:blipFill>
          <a:blip r:embed="rId1"/>
          <a:stretch>
            <a:fillRect/>
          </a:stretch>
        </p:blipFill>
        <p:spPr>
          <a:xfrm>
            <a:off x="4197985" y="1579245"/>
            <a:ext cx="5263515" cy="5130165"/>
          </a:xfrm>
          <a:prstGeom prst="rect">
            <a:avLst/>
          </a:prstGeom>
        </p:spPr>
      </p:pic>
    </p:spTree>
  </p:cSld>
  <p:clrMapOvr>
    <a:masterClrMapping/>
  </p:clrMapOvr>
  <p:transition>
    <p:spli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590040"/>
            <a:ext cx="11423650" cy="2493010"/>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四、多文本阅读写文学短评题答题“两要点”</a:t>
            </a:r>
            <a:endPar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1.叙。引用或复述、概括与评论相关的文本内容。</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2.议。分析文本的艺术手法、思想主题等。</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82650"/>
            <a:ext cx="11423650" cy="3200400"/>
          </a:xfrm>
          <a:prstGeom prst="rect">
            <a:avLst/>
          </a:prstGeom>
          <a:noFill/>
        </p:spPr>
        <p:txBody>
          <a:bodyPr wrap="square" lIns="0" tIns="0" rIns="0" bIns="0" rtlCol="0" anchor="t"/>
          <a:lstStyle/>
          <a:p>
            <a:pPr algn="ctr" latinLnBrk="1">
              <a:lnSpc>
                <a:spcPct val="14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类型1:小说+纪实性文学作品</a:t>
            </a:r>
            <a:endPar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4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(2022年全国甲卷)阅读下面的文字,完成后面的题目。</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latinLnBrk="1">
              <a:lnSpc>
                <a:spcPct val="14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文本一:</a:t>
            </a:r>
            <a:endPar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a:p>
            <a:pPr algn="ctr" latinLnBrk="1">
              <a:lnSpc>
                <a:spcPct val="140000"/>
              </a:lnSpc>
            </a:pPr>
            <a:r>
              <a:rPr lang="en-US" sz="2400" b="1"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支队政委</a:t>
            </a:r>
            <a:r>
              <a:rPr lang="en-US" sz="2400" b="1" dirty="0">
                <a:solidFill>
                  <a:srgbClr val="000000"/>
                </a:solidFill>
                <a:latin typeface="华文仿宋" panose="02010600040101010101" charset="-122"/>
                <a:ea typeface="华文仿宋" panose="02010600040101010101" charset="-122"/>
                <a:cs typeface="华文仿宋" panose="02010600040101010101" charset="-122"/>
              </a:rPr>
              <a:t>(节选)</a:t>
            </a:r>
            <a:endParaRPr lang="en-US" sz="2400" dirty="0">
              <a:solidFill>
                <a:srgbClr val="000000"/>
              </a:solidFill>
              <a:latin typeface="华文仿宋" panose="02010600040101010101" charset="-122"/>
              <a:ea typeface="华文仿宋" panose="02010600040101010101" charset="-122"/>
              <a:cs typeface="华文仿宋" panose="02010600040101010101" charset="-122"/>
            </a:endParaRPr>
          </a:p>
          <a:p>
            <a:pPr algn="ctr" latinLnBrk="1">
              <a:lnSpc>
                <a:spcPct val="140000"/>
              </a:lnSpc>
            </a:pPr>
            <a:r>
              <a:rPr lang="en-US" sz="2400" dirty="0">
                <a:solidFill>
                  <a:srgbClr val="000000"/>
                </a:solidFill>
                <a:latin typeface="华文仿宋" panose="02010600040101010101" charset="-122"/>
                <a:ea typeface="华文仿宋" panose="02010600040101010101" charset="-122"/>
                <a:cs typeface="Times New Roman" panose="02020603050405020304" pitchFamily="34" charset="-120"/>
              </a:rPr>
              <a:t>王愿坚</a:t>
            </a:r>
            <a:endParaRPr lang="en-US" sz="2400" dirty="0">
              <a:solidFill>
                <a:srgbClr val="000000"/>
              </a:solidFill>
              <a:latin typeface="华文仿宋" panose="02010600040101010101" charset="-122"/>
              <a:ea typeface="华文仿宋" panose="02010600040101010101" charset="-122"/>
              <a:cs typeface="Times New Roman" panose="02020603050405020304" pitchFamily="34" charset="-120"/>
            </a:endParaRPr>
          </a:p>
          <a:p>
            <a:pPr latinLnBrk="1">
              <a:lnSpc>
                <a:spcPct val="14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dirty="0">
                <a:solidFill>
                  <a:srgbClr val="000000"/>
                </a:solidFill>
                <a:latin typeface="华文楷体" panose="02010600040101010101" charset="-122"/>
                <a:ea typeface="华文楷体" panose="02010600040101010101" charset="-122"/>
                <a:cs typeface="华文楷体" panose="02010600040101010101" charset="-122"/>
              </a:rPr>
              <a:t>我做了一个梦,梦见我像是负了伤,正在爬一个崖头,怎么也爬不上去。忽然,老胡来了,他变得跟棵老黄松似的,又高又大,伸出小葵扇那么大的一只手,拉住了我……一睁眼,可不是,我的手正在他手里攥着呢。</a:t>
            </a:r>
            <a:endParaRPr lang="en-US" sz="2400" dirty="0">
              <a:solidFill>
                <a:srgbClr val="000000"/>
              </a:solidFill>
              <a:latin typeface="华文楷体" panose="02010600040101010101" charset="-122"/>
              <a:ea typeface="华文楷体" panose="02010600040101010101" charset="-122"/>
              <a:cs typeface="华文楷体" panose="02010600040101010101" charset="-122"/>
            </a:endParaRPr>
          </a:p>
          <a:p>
            <a:pPr latinLnBrk="1">
              <a:lnSpc>
                <a:spcPct val="140000"/>
              </a:lnSpc>
            </a:pPr>
            <a:r>
              <a:rPr lang="en-US" sz="2400" dirty="0">
                <a:solidFill>
                  <a:srgbClr val="000000"/>
                </a:solidFill>
                <a:latin typeface="华文楷体" panose="02010600040101010101" charset="-122"/>
                <a:ea typeface="华文楷体" panose="02010600040101010101" charset="-122"/>
                <a:cs typeface="华文楷体" panose="02010600040101010101" charset="-122"/>
              </a:rPr>
              <a:t>        见我醒了,他把我的手捏紧了,突然问我:“老黄,我求你个事成不成?”</a:t>
            </a:r>
            <a:endParaRPr lang="en-US" sz="2400" dirty="0">
              <a:solidFill>
                <a:srgbClr val="000000"/>
              </a:solidFill>
              <a:latin typeface="华文楷体" panose="02010600040101010101" charset="-122"/>
              <a:ea typeface="华文楷体" panose="02010600040101010101" charset="-122"/>
              <a:cs typeface="华文楷体" panose="02010600040101010101" charset="-122"/>
            </a:endParaRPr>
          </a:p>
          <a:p>
            <a:pPr latinLnBrk="1">
              <a:lnSpc>
                <a:spcPct val="140000"/>
              </a:lnSpc>
            </a:pPr>
            <a:r>
              <a:rPr lang="en-US" sz="2400" dirty="0">
                <a:solidFill>
                  <a:srgbClr val="000000"/>
                </a:solidFill>
                <a:latin typeface="华文楷体" panose="02010600040101010101" charset="-122"/>
                <a:ea typeface="华文楷体" panose="02010600040101010101" charset="-122"/>
                <a:cs typeface="华文楷体" panose="02010600040101010101" charset="-122"/>
              </a:rPr>
              <a:t>        “怎么不成!”我奇怪地看了他一眼。他的脸被拂晓时的月光一照,更是苍白,简直像是块白石头刻出来的。</a:t>
            </a:r>
            <a:endParaRPr lang="en-US" sz="2400" dirty="0">
              <a:solidFill>
                <a:srgbClr val="000000"/>
              </a:solidFill>
              <a:latin typeface="华文楷体" panose="02010600040101010101" charset="-122"/>
              <a:ea typeface="华文楷体" panose="02010600040101010101" charset="-122"/>
              <a:cs typeface="华文楷体" panose="02010600040101010101" charset="-122"/>
            </a:endParaRPr>
          </a:p>
        </p:txBody>
      </p:sp>
      <p:pic>
        <p:nvPicPr>
          <p:cNvPr id="330" name="例1.eps" descr="id:2147511995;FounderCES"/>
          <p:cNvPicPr>
            <a:picLocks noChangeAspect="1"/>
          </p:cNvPicPr>
          <p:nvPr/>
        </p:nvPicPr>
        <p:blipFill>
          <a:blip r:embed="rId1"/>
          <a:stretch>
            <a:fillRect/>
          </a:stretch>
        </p:blipFill>
        <p:spPr>
          <a:xfrm>
            <a:off x="384175" y="1577975"/>
            <a:ext cx="580390" cy="267970"/>
          </a:xfrm>
          <a:prstGeom prst="rect">
            <a:avLst/>
          </a:prstGeom>
        </p:spPr>
      </p:pic>
    </p:spTree>
  </p:cSld>
  <p:clrMapOvr>
    <a:masterClrMapping/>
  </p:clrMapOvr>
  <p:transition>
    <p:spli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052830"/>
            <a:ext cx="11423650" cy="3030220"/>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0"/>
              </a:rPr>
              <a:t>“我让你干什么你干什么?”</a:t>
            </a:r>
            <a:endParaRPr lang="en-US" sz="2400">
              <a:solidFill>
                <a:srgbClr val="000000"/>
              </a:solidFill>
              <a:latin typeface="楷体" panose="02010609060101010101" pitchFamily="34" charset="-122"/>
              <a:ea typeface="楷体" panose="02010609060101010101" pitchFamily="34" charset="-122"/>
              <a:cs typeface="楷体" panose="02010609060101010101" pitchFamily="34" charset="-120"/>
            </a:endParaRPr>
          </a:p>
          <a:p>
            <a:pPr latinLnBrk="1">
              <a:lnSpc>
                <a:spcPts val="4320"/>
              </a:lnSpc>
            </a:pP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0"/>
              </a:rPr>
              <a:t>    “一定!”</a:t>
            </a:r>
            <a:endParaRPr lang="en-US" sz="2400">
              <a:solidFill>
                <a:srgbClr val="000000"/>
              </a:solidFill>
              <a:latin typeface="楷体" panose="02010609060101010101" pitchFamily="34" charset="-122"/>
              <a:ea typeface="楷体" panose="02010609060101010101" pitchFamily="34" charset="-122"/>
              <a:cs typeface="楷体" panose="02010609060101010101" pitchFamily="34" charset="-120"/>
            </a:endParaRPr>
          </a:p>
          <a:p>
            <a:pPr latinLnBrk="1">
              <a:lnSpc>
                <a:spcPts val="4320"/>
              </a:lnSpc>
            </a:pP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0"/>
              </a:rPr>
              <a:t>    他扭身戳了戳正在酣睡的林大富。小伙子一骨碌爬起来,愣眉愣眼地问:“政委,要出发?”</a:t>
            </a:r>
            <a:endParaRPr lang="en-US" sz="2400">
              <a:solidFill>
                <a:srgbClr val="000000"/>
              </a:solidFill>
              <a:latin typeface="楷体" panose="02010609060101010101" pitchFamily="34" charset="-122"/>
              <a:ea typeface="楷体" panose="02010609060101010101" pitchFamily="34" charset="-122"/>
              <a:cs typeface="楷体" panose="02010609060101010101" pitchFamily="34" charset="-120"/>
            </a:endParaRPr>
          </a:p>
          <a:p>
            <a:pPr latinLnBrk="1">
              <a:lnSpc>
                <a:spcPts val="4320"/>
              </a:lnSpc>
            </a:pP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0"/>
              </a:rPr>
              <a:t>    “不,有任务!”老胡说着抓起一个挎包,对我说:“咱们到那边竹林里去。”</a:t>
            </a:r>
            <a:endParaRPr lang="en-US" sz="2400">
              <a:solidFill>
                <a:srgbClr val="000000"/>
              </a:solidFill>
              <a:latin typeface="楷体" panose="02010609060101010101" pitchFamily="34" charset="-122"/>
              <a:ea typeface="楷体" panose="02010609060101010101" pitchFamily="34" charset="-122"/>
              <a:cs typeface="楷体" panose="02010609060101010101" pitchFamily="34" charset="-120"/>
            </a:endParaRPr>
          </a:p>
          <a:p>
            <a:pPr latinLnBrk="1">
              <a:lnSpc>
                <a:spcPts val="4320"/>
              </a:lnSpc>
            </a:pP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0"/>
              </a:rPr>
              <a:t>    我疑疑惑惑地背起他,来到了那片竹林边上。这时,启明星贼亮贼亮的,东方已经现出鱼肚白了。老胡四下里看了看,选了一棵大毛竹,靠在上面坐下来,又问了我一句:“真的叫你干啥你干啥?”</a:t>
            </a:r>
            <a:endParaRPr lang="en-US" sz="2400">
              <a:solidFill>
                <a:srgbClr val="000000"/>
              </a:solidFill>
              <a:latin typeface="楷体" panose="02010609060101010101" pitchFamily="34" charset="-122"/>
              <a:ea typeface="楷体" panose="02010609060101010101" pitchFamily="34" charset="-122"/>
              <a:cs typeface="楷体" panose="02010609060101010101" pitchFamily="34" charset="-120"/>
            </a:endParaRPr>
          </a:p>
          <a:p>
            <a:pPr latinLnBrk="1">
              <a:lnSpc>
                <a:spcPts val="4320"/>
              </a:lnSpc>
            </a:pPr>
            <a:r>
              <a:rPr lang="en-US" sz="2400">
                <a:solidFill>
                  <a:srgbClr val="000000"/>
                </a:solidFill>
                <a:latin typeface="楷体" panose="02010609060101010101" pitchFamily="34" charset="-122"/>
                <a:ea typeface="楷体" panose="02010609060101010101" pitchFamily="34" charset="-122"/>
                <a:cs typeface="楷体" panose="02010609060101010101" pitchFamily="34" charset="-120"/>
              </a:rPr>
              <a:t>    “真的,快说吧!”我被他弄得又糊涂又心焦。</a:t>
            </a:r>
            <a:endParaRPr lang="en-US" sz="2400">
              <a:solidFill>
                <a:srgbClr val="000000"/>
              </a:solidFill>
              <a:latin typeface="楷体" panose="02010609060101010101" pitchFamily="34" charset="-122"/>
              <a:ea typeface="楷体" panose="02010609060101010101" pitchFamily="34" charset="-122"/>
              <a:cs typeface="楷体" panose="02010609060101010101" pitchFamily="34" charset="-120"/>
            </a:endParaRPr>
          </a:p>
          <a:p>
            <a:pPr latinLnBrk="1">
              <a:lnSpc>
                <a:spcPts val="4320"/>
              </a:lnSpc>
            </a:pP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par>
    </p:tnLst>
  </p:timing>
</p:sld>
</file>

<file path=ppt/tags/tag1.xml><?xml version="1.0" encoding="utf-8"?>
<p:tagLst xmlns:p="http://schemas.openxmlformats.org/presentationml/2006/main">
  <p:tag name="KSO_WM_UNIT_TABLE_BEAUTIFY" val="smartTable{109f81cb-19a5-457b-b1c5-43da277e30a2}"/>
  <p:tag name="TABLE_ENDDRAG_ORIGIN_RECT" val="868*80"/>
  <p:tag name="TABLE_ENDDRAG_RECT" val="33*258*868*80"/>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PP_MARK_KEY" val="5c2a410e-55b0-45b3-8079-5d97cf93ee1e"/>
  <p:tag name="COMMONDATA" val="eyJoZGlkIjoiOTNiYjQzYjU3MGM5MGFlYjdlYzFiMzY2YmE2MTlmNTMifQ=="/>
</p:tagLst>
</file>

<file path=ppt/theme/theme1.xml><?xml version="1.0" encoding="utf-8"?>
<a:theme xmlns:a="http://schemas.openxmlformats.org/drawingml/2006/main" name="教学课件制作 QQ 42567360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10728</Words>
  <Application>WPS 演示</Application>
  <PresentationFormat>自定义</PresentationFormat>
  <Paragraphs>217</Paragraphs>
  <Slides>42</Slides>
  <Notes>26</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42</vt:i4>
      </vt:variant>
    </vt:vector>
  </HeadingPairs>
  <TitlesOfParts>
    <vt:vector size="61" baseType="lpstr">
      <vt:lpstr>Arial</vt:lpstr>
      <vt:lpstr>宋体</vt:lpstr>
      <vt:lpstr>Wingdings</vt:lpstr>
      <vt:lpstr>微软雅黑</vt:lpstr>
      <vt:lpstr>微软雅黑</vt:lpstr>
      <vt:lpstr>Arial</vt:lpstr>
      <vt:lpstr>Arial</vt:lpstr>
      <vt:lpstr>楷体</vt:lpstr>
      <vt:lpstr>楷体</vt:lpstr>
      <vt:lpstr>Times New Roman</vt:lpstr>
      <vt:lpstr>Times New Roman</vt:lpstr>
      <vt:lpstr>华文仿宋</vt:lpstr>
      <vt:lpstr>Arial Unicode MS</vt:lpstr>
      <vt:lpstr>等线</vt:lpstr>
      <vt:lpstr>Calibri</vt:lpstr>
      <vt:lpstr>Calibri Light</vt:lpstr>
      <vt:lpstr>华文中宋</vt:lpstr>
      <vt:lpstr>华文楷体</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启明合心</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教学课件制作服务</dc:title>
  <dc:creator>QQ 425673604</dc:creator>
  <dc:subject>QQ 425673604</dc:subject>
  <cp:lastModifiedBy>陈春娇</cp:lastModifiedBy>
  <cp:revision>21</cp:revision>
  <dcterms:created xsi:type="dcterms:W3CDTF">2022-01-06T09:00:00Z</dcterms:created>
  <dcterms:modified xsi:type="dcterms:W3CDTF">2023-01-31T08:29:20Z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mmondata">
    <vt:lpwstr>eyJoZGlkIjoiYjNmNjIyMGRkN2M2ZmMzN2RkZThlNWRlYjM2YTNmOWQifQ==</vt:lpwstr>
  </property>
  <property fmtid="{D5CDD505-2E9C-101B-9397-08002B2CF9AE}" pid="3" name="ICV">
    <vt:lpwstr>1CFAFCD926824292878B7D4ABC39736E</vt:lpwstr>
  </property>
  <property fmtid="{D5CDD505-2E9C-101B-9397-08002B2CF9AE}" pid="4" name="KSOProductBuildVer">
    <vt:lpwstr>2052-11.1.0.13703</vt:lpwstr>
  </property>
</Properties>
</file>